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6"/>
  </p:notesMasterIdLst>
  <p:handoutMasterIdLst>
    <p:handoutMasterId r:id="rId27"/>
  </p:handoutMasterIdLst>
  <p:sldIdLst>
    <p:sldId id="263" r:id="rId2"/>
    <p:sldId id="1046" r:id="rId3"/>
    <p:sldId id="1057" r:id="rId4"/>
    <p:sldId id="1047" r:id="rId5"/>
    <p:sldId id="1038" r:id="rId6"/>
    <p:sldId id="810" r:id="rId7"/>
    <p:sldId id="1071" r:id="rId8"/>
    <p:sldId id="820" r:id="rId9"/>
    <p:sldId id="824" r:id="rId10"/>
    <p:sldId id="830" r:id="rId11"/>
    <p:sldId id="870" r:id="rId12"/>
    <p:sldId id="806" r:id="rId13"/>
    <p:sldId id="1063" r:id="rId14"/>
    <p:sldId id="839" r:id="rId15"/>
    <p:sldId id="1064" r:id="rId16"/>
    <p:sldId id="992" r:id="rId17"/>
    <p:sldId id="1065" r:id="rId18"/>
    <p:sldId id="827" r:id="rId19"/>
    <p:sldId id="1061" r:id="rId20"/>
    <p:sldId id="1053" r:id="rId21"/>
    <p:sldId id="1068" r:id="rId22"/>
    <p:sldId id="1066" r:id="rId23"/>
    <p:sldId id="1070" r:id="rId24"/>
    <p:sldId id="1054" r:id="rId25"/>
  </p:sldIdLst>
  <p:sldSz cx="9144000" cy="6858000" type="letter"/>
  <p:notesSz cx="6942138" cy="9120188"/>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8AB4"/>
    <a:srgbClr val="6086F0"/>
    <a:srgbClr val="1C1C1C"/>
    <a:srgbClr val="FFCC99"/>
    <a:srgbClr val="996600"/>
    <a:srgbClr val="660033"/>
    <a:srgbClr val="9966FF"/>
    <a:srgbClr val="CC66FF"/>
    <a:srgbClr val="66CC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35" autoAdjust="0"/>
    <p:restoredTop sz="82222" autoAdjust="0"/>
  </p:normalViewPr>
  <p:slideViewPr>
    <p:cSldViewPr snapToGrid="0">
      <p:cViewPr varScale="1">
        <p:scale>
          <a:sx n="75" d="100"/>
          <a:sy n="75" d="100"/>
        </p:scale>
        <p:origin x="-1134" y="-90"/>
      </p:cViewPr>
      <p:guideLst>
        <p:guide orient="horz" pos="2496"/>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132"/>
    </p:cViewPr>
  </p:sorterViewPr>
  <p:notesViewPr>
    <p:cSldViewPr snapToGrid="0">
      <p:cViewPr>
        <p:scale>
          <a:sx n="100" d="100"/>
          <a:sy n="100" d="100"/>
        </p:scale>
        <p:origin x="-840" y="1380"/>
      </p:cViewPr>
      <p:guideLst>
        <p:guide orient="horz" pos="2872"/>
        <p:guide pos="218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059113" y="8688388"/>
            <a:ext cx="828675" cy="279400"/>
          </a:xfrm>
          <a:prstGeom prst="rect">
            <a:avLst/>
          </a:prstGeom>
          <a:noFill/>
          <a:ln w="12700">
            <a:noFill/>
            <a:miter lim="800000"/>
            <a:headEnd/>
            <a:tailEnd/>
          </a:ln>
          <a:effectLst/>
        </p:spPr>
        <p:txBody>
          <a:bodyPr wrap="none" lIns="97399" tIns="49587" rIns="97399" bIns="49587">
            <a:spAutoFit/>
          </a:bodyPr>
          <a:lstStyle/>
          <a:p>
            <a:pPr algn="ctr" defTabSz="969963" eaLnBrk="0" hangingPunct="0">
              <a:lnSpc>
                <a:spcPct val="90000"/>
              </a:lnSpc>
              <a:defRPr/>
            </a:pPr>
            <a:r>
              <a:rPr lang="en-US" sz="1200" b="0">
                <a:latin typeface="Arial" charset="0"/>
                <a:cs typeface="+mn-cs"/>
              </a:rPr>
              <a:t>Page </a:t>
            </a:r>
            <a:fld id="{EE075A7A-6FD4-4415-8B0E-BFF9D94845CB}" type="slidenum">
              <a:rPr lang="en-US" sz="1200" b="0">
                <a:latin typeface="Arial" charset="0"/>
                <a:cs typeface="+mn-cs"/>
              </a:rPr>
              <a:pPr algn="ctr" defTabSz="969963" eaLnBrk="0" hangingPunct="0">
                <a:lnSpc>
                  <a:spcPct val="90000"/>
                </a:lnSpc>
                <a:defRPr/>
              </a:pPr>
              <a:t>‹#›</a:t>
            </a:fld>
            <a:endParaRPr lang="en-US" sz="1200" b="0">
              <a:latin typeface="Arial" charset="0"/>
              <a:cs typeface="+mn-cs"/>
            </a:endParaRPr>
          </a:p>
        </p:txBody>
      </p:sp>
    </p:spTree>
    <p:extLst>
      <p:ext uri="{BB962C8B-B14F-4D97-AF65-F5344CB8AC3E}">
        <p14:creationId xmlns:p14="http://schemas.microsoft.com/office/powerpoint/2010/main" val="43692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059113" y="8688388"/>
            <a:ext cx="828675" cy="279400"/>
          </a:xfrm>
          <a:prstGeom prst="rect">
            <a:avLst/>
          </a:prstGeom>
          <a:noFill/>
          <a:ln w="12700">
            <a:noFill/>
            <a:miter lim="800000"/>
            <a:headEnd/>
            <a:tailEnd/>
          </a:ln>
          <a:effectLst/>
        </p:spPr>
        <p:txBody>
          <a:bodyPr wrap="none" lIns="97399" tIns="49587" rIns="97399" bIns="49587">
            <a:spAutoFit/>
          </a:bodyPr>
          <a:lstStyle/>
          <a:p>
            <a:pPr algn="ctr" defTabSz="969963" eaLnBrk="0" hangingPunct="0">
              <a:lnSpc>
                <a:spcPct val="90000"/>
              </a:lnSpc>
              <a:defRPr/>
            </a:pPr>
            <a:r>
              <a:rPr lang="en-US" sz="1200" b="0">
                <a:latin typeface="Arial" charset="0"/>
                <a:cs typeface="+mn-cs"/>
              </a:rPr>
              <a:t>Page </a:t>
            </a:r>
            <a:fld id="{2EB973DA-D89A-4580-A23A-74EF64D6CDD7}" type="slidenum">
              <a:rPr lang="en-US" sz="1200" b="0">
                <a:latin typeface="Arial" charset="0"/>
                <a:cs typeface="+mn-cs"/>
              </a:rPr>
              <a:pPr algn="ctr" defTabSz="969963" eaLnBrk="0" hangingPunct="0">
                <a:lnSpc>
                  <a:spcPct val="90000"/>
                </a:lnSpc>
                <a:defRPr/>
              </a:pPr>
              <a:t>‹#›</a:t>
            </a:fld>
            <a:endParaRPr lang="en-US" sz="1200" b="0">
              <a:latin typeface="Arial" charset="0"/>
              <a:cs typeface="+mn-cs"/>
            </a:endParaRPr>
          </a:p>
        </p:txBody>
      </p:sp>
      <p:sp>
        <p:nvSpPr>
          <p:cNvPr id="143363" name="Rectangle 3"/>
          <p:cNvSpPr>
            <a:spLocks noGrp="1" noRot="1" noChangeAspect="1" noChangeArrowheads="1" noTextEdit="1"/>
          </p:cNvSpPr>
          <p:nvPr>
            <p:ph type="sldImg" idx="2"/>
          </p:nvPr>
        </p:nvSpPr>
        <p:spPr bwMode="auto">
          <a:xfrm>
            <a:off x="1201738" y="692150"/>
            <a:ext cx="4541837" cy="3406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925513" y="4332288"/>
            <a:ext cx="5091112" cy="4103687"/>
          </a:xfrm>
          <a:prstGeom prst="rect">
            <a:avLst/>
          </a:prstGeom>
          <a:noFill/>
          <a:ln w="12700">
            <a:noFill/>
            <a:miter lim="800000"/>
            <a:headEnd/>
            <a:tailEnd/>
          </a:ln>
          <a:effectLst/>
        </p:spPr>
        <p:txBody>
          <a:bodyPr vert="horz" wrap="square" lIns="100943" tIns="49587" rIns="100943" bIns="49587"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315231172"/>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Monte Carlo rendering systems are very powerful, and ca</a:t>
            </a:r>
            <a:r>
              <a:rPr lang="en-US" baseline="0" dirty="0" smtClean="0"/>
              <a:t>n produce visually stunning images.</a:t>
            </a:r>
            <a:endParaRPr lang="en-US" dirty="0"/>
          </a:p>
        </p:txBody>
      </p:sp>
    </p:spTree>
    <p:extLst>
      <p:ext uri="{BB962C8B-B14F-4D97-AF65-F5344CB8AC3E}">
        <p14:creationId xmlns:p14="http://schemas.microsoft.com/office/powerpoint/2010/main" val="660759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Monte Carlo rendering algorithm was proposed by Cook et al. in 1984.</a:t>
            </a:r>
            <a:endParaRPr lang="en-US" dirty="0"/>
          </a:p>
        </p:txBody>
      </p:sp>
    </p:spTree>
    <p:extLst>
      <p:ext uri="{BB962C8B-B14F-4D97-AF65-F5344CB8AC3E}">
        <p14:creationId xmlns:p14="http://schemas.microsoft.com/office/powerpoint/2010/main" val="382924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were able to demonstrate some very impressive distributed effects.</a:t>
            </a:r>
            <a:endParaRPr lang="en-US" dirty="0"/>
          </a:p>
        </p:txBody>
      </p:sp>
    </p:spTree>
    <p:extLst>
      <p:ext uri="{BB962C8B-B14F-4D97-AF65-F5344CB8AC3E}">
        <p14:creationId xmlns:p14="http://schemas.microsoft.com/office/powerpoint/2010/main" val="3500360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considerable research</a:t>
            </a:r>
            <a:r>
              <a:rPr lang="en-US" baseline="0" dirty="0" smtClean="0"/>
              <a:t> in Monte Carlo algorithms for rendering, some of the notable algorithms shown here.  </a:t>
            </a:r>
            <a:r>
              <a:rPr lang="en-US" dirty="0" smtClean="0"/>
              <a:t>This is by no means a complete list.</a:t>
            </a:r>
            <a:endParaRPr lang="en-US" dirty="0"/>
          </a:p>
        </p:txBody>
      </p:sp>
    </p:spTree>
    <p:extLst>
      <p:ext uri="{BB962C8B-B14F-4D97-AF65-F5344CB8AC3E}">
        <p14:creationId xmlns:p14="http://schemas.microsoft.com/office/powerpoint/2010/main" val="428677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their core, Monte</a:t>
            </a:r>
            <a:r>
              <a:rPr lang="en-US" baseline="0" dirty="0" smtClean="0"/>
              <a:t> Carlo algorithms use stochastic processes to calculate the integral of radiance over the different domains (over the aperture of the camera for depth of field, over the area light sources for soft shadows, over the BRDF for glossy reflections, over light paths for path tracing, etc.)  We now present a basic overview of Monte Carlo integration.</a:t>
            </a:r>
          </a:p>
        </p:txBody>
      </p:sp>
    </p:spTree>
    <p:extLst>
      <p:ext uri="{BB962C8B-B14F-4D97-AF65-F5344CB8AC3E}">
        <p14:creationId xmlns:p14="http://schemas.microsoft.com/office/powerpoint/2010/main" val="229610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this estimator will have inaccuracies, and the variance of the estimate is given</a:t>
            </a:r>
            <a:r>
              <a:rPr lang="en-US" baseline="0" dirty="0" smtClean="0"/>
              <a:t> by the equation shown.</a:t>
            </a:r>
            <a:endParaRPr lang="en-US" dirty="0"/>
          </a:p>
        </p:txBody>
      </p:sp>
    </p:spTree>
    <p:extLst>
      <p:ext uri="{BB962C8B-B14F-4D97-AF65-F5344CB8AC3E}">
        <p14:creationId xmlns:p14="http://schemas.microsoft.com/office/powerpoint/2010/main" val="273359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over 30 years of research to address the problem of Monte Carlo</a:t>
            </a:r>
            <a:r>
              <a:rPr lang="en-US" baseline="0" dirty="0" smtClean="0"/>
              <a:t> noise, and we can only give a very cursory overview of previous work here.  We refer interested readers to texts on the subject for a more in-depth overview.</a:t>
            </a:r>
            <a:endParaRPr lang="en-US" dirty="0"/>
          </a:p>
        </p:txBody>
      </p:sp>
    </p:spTree>
    <p:extLst>
      <p:ext uri="{BB962C8B-B14F-4D97-AF65-F5344CB8AC3E}">
        <p14:creationId xmlns:p14="http://schemas.microsoft.com/office/powerpoint/2010/main" val="3313018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6491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10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3"/>
            <a:ext cx="2074863" cy="6084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2438" y="214313"/>
            <a:ext cx="6072187" cy="6084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5021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3"/>
            <a:ext cx="8299450" cy="6084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99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721586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712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2438" y="1041400"/>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041400"/>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7120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793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547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32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687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595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44220" y="6282758"/>
            <a:ext cx="1853344" cy="401323"/>
            <a:chOff x="644220" y="6282758"/>
            <a:chExt cx="1853344" cy="401323"/>
          </a:xfrm>
        </p:grpSpPr>
        <p:sp>
          <p:nvSpPr>
            <p:cNvPr id="9" name="TextBox 8"/>
            <p:cNvSpPr txBox="1"/>
            <p:nvPr/>
          </p:nvSpPr>
          <p:spPr>
            <a:xfrm>
              <a:off x="644220" y="6282758"/>
              <a:ext cx="1307517" cy="400110"/>
            </a:xfrm>
            <a:prstGeom prst="rect">
              <a:avLst/>
            </a:prstGeom>
            <a:noFill/>
          </p:spPr>
          <p:txBody>
            <a:bodyPr wrap="square" rtlCol="0">
              <a:spAutoFit/>
            </a:bodyPr>
            <a:lstStyle/>
            <a:p>
              <a:r>
                <a:rPr lang="en-US" sz="2000" b="0" spc="-100" dirty="0" smtClean="0">
                  <a:solidFill>
                    <a:srgbClr val="5E8AB4"/>
                  </a:solidFill>
                  <a:latin typeface="HelveticaNeueLT Std Lt" pitchFamily="34" charset="0"/>
                </a:rPr>
                <a:t>PRADEEP</a:t>
              </a:r>
              <a:endParaRPr lang="en-US" sz="2000" b="0" spc="-100" dirty="0">
                <a:solidFill>
                  <a:srgbClr val="5E8AB4"/>
                </a:solidFill>
                <a:latin typeface="HelveticaNeueLT Std Lt" pitchFamily="34" charset="0"/>
              </a:endParaRPr>
            </a:p>
          </p:txBody>
        </p:sp>
        <p:sp>
          <p:nvSpPr>
            <p:cNvPr id="11" name="TextBox 10"/>
            <p:cNvSpPr txBox="1"/>
            <p:nvPr/>
          </p:nvSpPr>
          <p:spPr>
            <a:xfrm>
              <a:off x="1755700" y="6283971"/>
              <a:ext cx="741864" cy="400110"/>
            </a:xfrm>
            <a:prstGeom prst="rect">
              <a:avLst/>
            </a:prstGeom>
            <a:noFill/>
          </p:spPr>
          <p:txBody>
            <a:bodyPr wrap="square" rtlCol="0">
              <a:spAutoFit/>
            </a:bodyPr>
            <a:lstStyle/>
            <a:p>
              <a:r>
                <a:rPr lang="en-US" sz="2000" b="0" spc="-80" dirty="0" smtClean="0">
                  <a:solidFill>
                    <a:srgbClr val="5E8AB4"/>
                  </a:solidFill>
                  <a:latin typeface="Helvetica Neue" panose="02000803000000090004" pitchFamily="2"/>
                </a:rPr>
                <a:t>SEN</a:t>
              </a:r>
              <a:endParaRPr lang="en-US" sz="2000" b="0" spc="-80" dirty="0">
                <a:solidFill>
                  <a:srgbClr val="5E8AB4"/>
                </a:solidFill>
                <a:latin typeface="Helvetica Neue" panose="02000803000000090004" pitchFamily="2"/>
              </a:endParaRPr>
            </a:p>
          </p:txBody>
        </p:sp>
      </p:grpSp>
      <p:pic>
        <p:nvPicPr>
          <p:cNvPr id="7" name="Picture 4"/>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3"/>
            <a:ext cx="82946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smtClean="0"/>
              <a:t>Slide Title</a:t>
            </a:r>
          </a:p>
        </p:txBody>
      </p:sp>
      <p:sp>
        <p:nvSpPr>
          <p:cNvPr id="1029" name="Rectangle 3"/>
          <p:cNvSpPr>
            <a:spLocks noGrp="1" noChangeArrowheads="1"/>
          </p:cNvSpPr>
          <p:nvPr>
            <p:ph type="body" idx="1"/>
          </p:nvPr>
        </p:nvSpPr>
        <p:spPr bwMode="auto">
          <a:xfrm>
            <a:off x="452438" y="1041400"/>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anchor="ctr"/>
          <a:lstStyle/>
          <a:p>
            <a:pPr eaLnBrk="0" hangingPunct="0">
              <a:lnSpc>
                <a:spcPct val="90000"/>
              </a:lnSpc>
              <a:spcBef>
                <a:spcPct val="50000"/>
              </a:spcBef>
              <a:buClr>
                <a:schemeClr val="accent1"/>
              </a:buClr>
              <a:buSzPct val="80000"/>
              <a:buFont typeface="Monotype Sorts" pitchFamily="2" charset="2"/>
              <a:buNone/>
              <a:defRPr/>
            </a:pPr>
            <a:endParaRPr lang="en-US">
              <a:latin typeface="Arial" charset="0"/>
              <a:cs typeface="+mn-cs"/>
            </a:endParaRPr>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470" y="6171415"/>
            <a:ext cx="659404" cy="6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eaLnBrk="0" fontAlgn="base" hangingPunct="0">
        <a:lnSpc>
          <a:spcPct val="90000"/>
        </a:lnSpc>
        <a:spcBef>
          <a:spcPct val="0"/>
        </a:spcBef>
        <a:spcAft>
          <a:spcPct val="0"/>
        </a:spcAft>
        <a:defRPr sz="3600" b="1">
          <a:solidFill>
            <a:schemeClr val="tx2"/>
          </a:solidFill>
          <a:latin typeface="Arial" charset="0"/>
        </a:defRPr>
      </a:lvl6pPr>
      <a:lvl7pPr marL="914400" algn="l" rtl="0" eaLnBrk="0" fontAlgn="base" hangingPunct="0">
        <a:lnSpc>
          <a:spcPct val="90000"/>
        </a:lnSpc>
        <a:spcBef>
          <a:spcPct val="0"/>
        </a:spcBef>
        <a:spcAft>
          <a:spcPct val="0"/>
        </a:spcAft>
        <a:defRPr sz="3600" b="1">
          <a:solidFill>
            <a:schemeClr val="tx2"/>
          </a:solidFill>
          <a:latin typeface="Arial" charset="0"/>
        </a:defRPr>
      </a:lvl7pPr>
      <a:lvl8pPr marL="1371600" algn="l" rtl="0" eaLnBrk="0" fontAlgn="base" hangingPunct="0">
        <a:lnSpc>
          <a:spcPct val="90000"/>
        </a:lnSpc>
        <a:spcBef>
          <a:spcPct val="0"/>
        </a:spcBef>
        <a:spcAft>
          <a:spcPct val="0"/>
        </a:spcAft>
        <a:defRPr sz="3600" b="1">
          <a:solidFill>
            <a:schemeClr val="tx2"/>
          </a:solidFill>
          <a:latin typeface="Arial" charset="0"/>
        </a:defRPr>
      </a:lvl8pPr>
      <a:lvl9pPr marL="1828800" algn="l" rtl="0" eaLnBrk="0" fontAlgn="base" hangingPunct="0">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700" indent="-457200" algn="l" rtl="0" eaLnBrk="0" fontAlgn="base" hangingPunct="0">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700" indent="-381000" algn="l" rtl="0" eaLnBrk="0" fontAlgn="base" hangingPunct="0">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900" indent="-381000" algn="l" rtl="0" eaLnBrk="0" fontAlgn="base" hangingPunct="0">
        <a:lnSpc>
          <a:spcPct val="90000"/>
        </a:lnSpc>
        <a:spcBef>
          <a:spcPct val="50000"/>
        </a:spcBef>
        <a:spcAft>
          <a:spcPct val="0"/>
        </a:spcAft>
        <a:defRPr sz="2000" b="1">
          <a:solidFill>
            <a:schemeClr val="tx1"/>
          </a:solidFill>
          <a:latin typeface="+mn-lt"/>
        </a:defRPr>
      </a:lvl4pPr>
      <a:lvl5pPr marL="2609850" indent="-381000" algn="l" rtl="0" eaLnBrk="0" fontAlgn="base" hangingPunct="0">
        <a:spcBef>
          <a:spcPct val="20000"/>
        </a:spcBef>
        <a:spcAft>
          <a:spcPct val="0"/>
        </a:spcAft>
        <a:buChar char="»"/>
        <a:defRPr sz="2000">
          <a:solidFill>
            <a:schemeClr val="tx1"/>
          </a:solidFill>
          <a:latin typeface="Times New Roman" pitchFamily="18" charset="0"/>
        </a:defRPr>
      </a:lvl5pPr>
      <a:lvl6pPr marL="3067050" indent="-381000" algn="l" rtl="0" eaLnBrk="0" fontAlgn="base" hangingPunct="0">
        <a:spcBef>
          <a:spcPct val="20000"/>
        </a:spcBef>
        <a:spcAft>
          <a:spcPct val="0"/>
        </a:spcAft>
        <a:buChar char="»"/>
        <a:defRPr sz="2000">
          <a:solidFill>
            <a:schemeClr val="tx1"/>
          </a:solidFill>
          <a:latin typeface="Times New Roman" pitchFamily="18" charset="0"/>
        </a:defRPr>
      </a:lvl6pPr>
      <a:lvl7pPr marL="3524250" indent="-381000" algn="l" rtl="0" eaLnBrk="0" fontAlgn="base" hangingPunct="0">
        <a:spcBef>
          <a:spcPct val="20000"/>
        </a:spcBef>
        <a:spcAft>
          <a:spcPct val="0"/>
        </a:spcAft>
        <a:buChar char="»"/>
        <a:defRPr sz="2000">
          <a:solidFill>
            <a:schemeClr val="tx1"/>
          </a:solidFill>
          <a:latin typeface="Times New Roman" pitchFamily="18" charset="0"/>
        </a:defRPr>
      </a:lvl7pPr>
      <a:lvl8pPr marL="3981450" indent="-381000" algn="l" rtl="0" eaLnBrk="0" fontAlgn="base" hangingPunct="0">
        <a:spcBef>
          <a:spcPct val="20000"/>
        </a:spcBef>
        <a:spcAft>
          <a:spcPct val="0"/>
        </a:spcAft>
        <a:buChar char="»"/>
        <a:defRPr sz="2000">
          <a:solidFill>
            <a:schemeClr val="tx1"/>
          </a:solidFill>
          <a:latin typeface="Times New Roman" pitchFamily="18" charset="0"/>
        </a:defRPr>
      </a:lvl8pPr>
      <a:lvl9pPr marL="4438650" indent="-3810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file:///C:\Talks\SIGGRAPH%20Course\0.42-0.49.compressed.mp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t="2731" b="9271"/>
          <a:stretch/>
        </p:blipFill>
        <p:spPr>
          <a:xfrm>
            <a:off x="1126883" y="2426047"/>
            <a:ext cx="1062380" cy="1308819"/>
          </a:xfrm>
          <a:prstGeom prst="rect">
            <a:avLst/>
          </a:prstGeom>
          <a:ln>
            <a:solidFill>
              <a:schemeClr val="tx2"/>
            </a:solidFill>
          </a:ln>
        </p:spPr>
      </p:pic>
      <p:pic>
        <p:nvPicPr>
          <p:cNvPr id="2" name="Picture 2" descr="http://zurich.disneyresearch.com/~fabricer/images/pi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35"/>
          <a:stretch/>
        </p:blipFill>
        <p:spPr bwMode="auto">
          <a:xfrm>
            <a:off x="6962735" y="2426047"/>
            <a:ext cx="1044271" cy="1308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23" r="4123"/>
          <a:stretch/>
        </p:blipFill>
        <p:spPr bwMode="auto">
          <a:xfrm>
            <a:off x="4068119" y="2426047"/>
            <a:ext cx="1044271" cy="13088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5"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72" r="6072"/>
          <a:stretch/>
        </p:blipFill>
        <p:spPr bwMode="auto">
          <a:xfrm>
            <a:off x="2456208" y="4350790"/>
            <a:ext cx="1044271" cy="13114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9047" r="9045"/>
          <a:stretch/>
        </p:blipFill>
        <p:spPr>
          <a:xfrm>
            <a:off x="5661587" y="4350790"/>
            <a:ext cx="1044271" cy="1308820"/>
          </a:xfrm>
          <a:prstGeom prst="rect">
            <a:avLst/>
          </a:prstGeom>
          <a:ln>
            <a:solidFill>
              <a:schemeClr val="tx1"/>
            </a:solidFill>
          </a:ln>
        </p:spPr>
      </p:pic>
      <p:sp>
        <p:nvSpPr>
          <p:cNvPr id="2051" name="Rectangle 3"/>
          <p:cNvSpPr>
            <a:spLocks noChangeArrowheads="1"/>
          </p:cNvSpPr>
          <p:nvPr/>
        </p:nvSpPr>
        <p:spPr bwMode="auto">
          <a:xfrm>
            <a:off x="373063" y="843579"/>
            <a:ext cx="8434387" cy="152400"/>
          </a:xfrm>
          <a:prstGeom prst="rect">
            <a:avLst/>
          </a:prstGeom>
          <a:solidFill>
            <a:srgbClr val="1C1C1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endParaRPr lang="en-US" altLang="en-US"/>
          </a:p>
        </p:txBody>
      </p:sp>
      <p:sp>
        <p:nvSpPr>
          <p:cNvPr id="2053" name="Text Box 5"/>
          <p:cNvSpPr txBox="1">
            <a:spLocks noChangeArrowheads="1"/>
          </p:cNvSpPr>
          <p:nvPr/>
        </p:nvSpPr>
        <p:spPr bwMode="auto">
          <a:xfrm>
            <a:off x="804883" y="3700573"/>
            <a:ext cx="1709121" cy="6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buClr>
                <a:schemeClr val="accent1"/>
              </a:buClr>
              <a:buSzPct val="80000"/>
              <a:buFont typeface="Monotype Sorts"/>
              <a:buNone/>
            </a:pPr>
            <a:r>
              <a:rPr lang="en-US" altLang="en-US" sz="1800" dirty="0"/>
              <a:t>Pradeep </a:t>
            </a:r>
            <a:r>
              <a:rPr lang="en-US" altLang="en-US" sz="1800" dirty="0" smtClean="0"/>
              <a:t>Sen</a:t>
            </a:r>
          </a:p>
          <a:p>
            <a:pPr algn="ctr">
              <a:lnSpc>
                <a:spcPct val="115000"/>
              </a:lnSpc>
              <a:buClr>
                <a:schemeClr val="accent1"/>
              </a:buClr>
              <a:buSzPct val="80000"/>
              <a:buFont typeface="Monotype Sorts"/>
              <a:buNone/>
            </a:pPr>
            <a:r>
              <a:rPr lang="en-US" altLang="en-US" sz="1400" dirty="0" smtClean="0">
                <a:solidFill>
                  <a:srgbClr val="5E8AB4"/>
                </a:solidFill>
              </a:rPr>
              <a:t>UC Santa Barbara</a:t>
            </a:r>
            <a:endParaRPr lang="en-US" altLang="en-US" sz="1400" dirty="0">
              <a:solidFill>
                <a:srgbClr val="5E8AB4"/>
              </a:solidFill>
            </a:endParaRPr>
          </a:p>
        </p:txBody>
      </p:sp>
      <p:sp>
        <p:nvSpPr>
          <p:cNvPr id="2055" name="Text Box 2"/>
          <p:cNvSpPr txBox="1">
            <a:spLocks noChangeArrowheads="1"/>
          </p:cNvSpPr>
          <p:nvPr/>
        </p:nvSpPr>
        <p:spPr bwMode="auto">
          <a:xfrm>
            <a:off x="0" y="631717"/>
            <a:ext cx="9144000" cy="15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Aft>
                <a:spcPts val="1200"/>
              </a:spcAft>
              <a:buClr>
                <a:schemeClr val="accent1"/>
              </a:buClr>
              <a:buSzPct val="80000"/>
              <a:buFont typeface="Monotype Sorts"/>
              <a:buNone/>
            </a:pPr>
            <a:r>
              <a:rPr lang="en-US" altLang="en-US" sz="3600" dirty="0" smtClean="0">
                <a:solidFill>
                  <a:srgbClr val="5E8AB4"/>
                </a:solidFill>
                <a:latin typeface="Helvetica Neue" panose="02000803000000090004" pitchFamily="2"/>
              </a:rPr>
              <a:t>Denoising Your Monte Carlo Renders: </a:t>
            </a:r>
          </a:p>
          <a:p>
            <a:pPr algn="ctr">
              <a:lnSpc>
                <a:spcPct val="90000"/>
              </a:lnSpc>
              <a:buClr>
                <a:schemeClr val="accent1"/>
              </a:buClr>
              <a:buSzPct val="80000"/>
              <a:buFont typeface="Monotype Sorts"/>
              <a:buNone/>
            </a:pPr>
            <a:r>
              <a:rPr lang="en-US" altLang="en-US" sz="2800" dirty="0" smtClean="0">
                <a:latin typeface="Helvetica Neue" panose="02000803000000090004" pitchFamily="2"/>
              </a:rPr>
              <a:t>Recent Advances in Image-Space Adaptive  Sampling and Reconstruction</a:t>
            </a:r>
            <a:endParaRPr lang="en-US" altLang="en-US" sz="2800" dirty="0">
              <a:latin typeface="Helvetica Neue" panose="02000803000000090004" pitchFamily="2"/>
            </a:endParaRPr>
          </a:p>
        </p:txBody>
      </p:sp>
      <p:sp>
        <p:nvSpPr>
          <p:cNvPr id="7" name="Text Box 5"/>
          <p:cNvSpPr txBox="1">
            <a:spLocks noChangeArrowheads="1"/>
          </p:cNvSpPr>
          <p:nvPr/>
        </p:nvSpPr>
        <p:spPr bwMode="auto">
          <a:xfrm>
            <a:off x="3568182" y="3700573"/>
            <a:ext cx="2044149" cy="6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buClr>
                <a:schemeClr val="accent1"/>
              </a:buClr>
              <a:buSzPct val="80000"/>
              <a:buFont typeface="Monotype Sorts"/>
              <a:buNone/>
            </a:pPr>
            <a:r>
              <a:rPr lang="en-US" altLang="en-US" sz="1800" dirty="0" smtClean="0"/>
              <a:t>Matthias Zwicker</a:t>
            </a:r>
          </a:p>
          <a:p>
            <a:pPr algn="ctr">
              <a:lnSpc>
                <a:spcPct val="115000"/>
              </a:lnSpc>
              <a:buClr>
                <a:schemeClr val="accent1"/>
              </a:buClr>
              <a:buSzPct val="80000"/>
              <a:buFont typeface="Monotype Sorts"/>
              <a:buNone/>
            </a:pPr>
            <a:r>
              <a:rPr lang="en-US" altLang="en-US" sz="1400" dirty="0" smtClean="0">
                <a:solidFill>
                  <a:srgbClr val="5E8AB4"/>
                </a:solidFill>
              </a:rPr>
              <a:t>University of Bern</a:t>
            </a:r>
            <a:endParaRPr lang="en-US" altLang="en-US" sz="1400" dirty="0">
              <a:solidFill>
                <a:srgbClr val="5E8AB4"/>
              </a:solidFill>
            </a:endParaRPr>
          </a:p>
        </p:txBody>
      </p:sp>
      <p:sp>
        <p:nvSpPr>
          <p:cNvPr id="8" name="Text Box 5"/>
          <p:cNvSpPr txBox="1">
            <a:spLocks noChangeArrowheads="1"/>
          </p:cNvSpPr>
          <p:nvPr/>
        </p:nvSpPr>
        <p:spPr bwMode="auto">
          <a:xfrm>
            <a:off x="6405090" y="3700573"/>
            <a:ext cx="2159566" cy="6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buClr>
                <a:schemeClr val="accent1"/>
              </a:buClr>
              <a:buSzPct val="80000"/>
              <a:buFont typeface="Monotype Sorts"/>
              <a:buNone/>
            </a:pPr>
            <a:r>
              <a:rPr lang="en-US" altLang="en-US" sz="1800" dirty="0" smtClean="0"/>
              <a:t>Fabrice Rousselle</a:t>
            </a:r>
          </a:p>
          <a:p>
            <a:pPr algn="ctr">
              <a:lnSpc>
                <a:spcPct val="115000"/>
              </a:lnSpc>
              <a:buClr>
                <a:schemeClr val="accent1"/>
              </a:buClr>
              <a:buSzPct val="80000"/>
              <a:buFont typeface="Monotype Sorts"/>
              <a:buNone/>
            </a:pPr>
            <a:r>
              <a:rPr lang="en-US" altLang="en-US" sz="1400" dirty="0" smtClean="0">
                <a:solidFill>
                  <a:srgbClr val="5E8AB4"/>
                </a:solidFill>
              </a:rPr>
              <a:t>Disney Research</a:t>
            </a:r>
            <a:endParaRPr lang="en-US" altLang="en-US" sz="1400" dirty="0">
              <a:solidFill>
                <a:srgbClr val="5E8AB4"/>
              </a:solidFill>
            </a:endParaRPr>
          </a:p>
        </p:txBody>
      </p:sp>
      <p:sp>
        <p:nvSpPr>
          <p:cNvPr id="9" name="Text Box 5"/>
          <p:cNvSpPr txBox="1">
            <a:spLocks noChangeArrowheads="1"/>
          </p:cNvSpPr>
          <p:nvPr/>
        </p:nvSpPr>
        <p:spPr bwMode="auto">
          <a:xfrm>
            <a:off x="2069507" y="5659610"/>
            <a:ext cx="1817677" cy="6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buClr>
                <a:schemeClr val="accent1"/>
              </a:buClr>
              <a:buSzPct val="80000"/>
              <a:buFont typeface="Monotype Sorts"/>
              <a:buNone/>
            </a:pPr>
            <a:r>
              <a:rPr lang="en-US" altLang="en-US" sz="1800" dirty="0" smtClean="0"/>
              <a:t>Sung-</a:t>
            </a:r>
            <a:r>
              <a:rPr lang="en-US" altLang="en-US" sz="1800" dirty="0" err="1" smtClean="0"/>
              <a:t>Eui</a:t>
            </a:r>
            <a:r>
              <a:rPr lang="en-US" altLang="en-US" sz="1800" dirty="0" smtClean="0"/>
              <a:t> Yoon</a:t>
            </a:r>
          </a:p>
          <a:p>
            <a:pPr algn="ctr">
              <a:lnSpc>
                <a:spcPct val="115000"/>
              </a:lnSpc>
              <a:buClr>
                <a:schemeClr val="accent1"/>
              </a:buClr>
              <a:buSzPct val="80000"/>
              <a:buFont typeface="Monotype Sorts"/>
              <a:buNone/>
            </a:pPr>
            <a:r>
              <a:rPr lang="en-US" altLang="en-US" sz="1400" dirty="0" smtClean="0">
                <a:solidFill>
                  <a:srgbClr val="5E8AB4"/>
                </a:solidFill>
              </a:rPr>
              <a:t>KAIST</a:t>
            </a:r>
            <a:endParaRPr lang="en-US" altLang="en-US" sz="1400" dirty="0">
              <a:solidFill>
                <a:srgbClr val="5E8AB4"/>
              </a:solidFill>
            </a:endParaRPr>
          </a:p>
        </p:txBody>
      </p:sp>
      <p:sp>
        <p:nvSpPr>
          <p:cNvPr id="10" name="Text Box 5"/>
          <p:cNvSpPr txBox="1">
            <a:spLocks noChangeArrowheads="1"/>
          </p:cNvSpPr>
          <p:nvPr/>
        </p:nvSpPr>
        <p:spPr bwMode="auto">
          <a:xfrm>
            <a:off x="4764104" y="5659610"/>
            <a:ext cx="2839239" cy="6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buClr>
                <a:schemeClr val="accent1"/>
              </a:buClr>
              <a:buSzPct val="80000"/>
              <a:buFont typeface="Monotype Sorts"/>
              <a:buNone/>
            </a:pPr>
            <a:r>
              <a:rPr lang="en-US" altLang="en-US" sz="1800" dirty="0" smtClean="0"/>
              <a:t>Nima Khademi Kalantari</a:t>
            </a:r>
          </a:p>
          <a:p>
            <a:pPr algn="ctr">
              <a:lnSpc>
                <a:spcPct val="115000"/>
              </a:lnSpc>
              <a:buClr>
                <a:schemeClr val="accent1"/>
              </a:buClr>
              <a:buSzPct val="80000"/>
              <a:buFont typeface="Monotype Sorts"/>
              <a:buNone/>
            </a:pPr>
            <a:r>
              <a:rPr lang="en-US" altLang="en-US" sz="1400" dirty="0" smtClean="0">
                <a:solidFill>
                  <a:srgbClr val="5E8AB4"/>
                </a:solidFill>
              </a:rPr>
              <a:t>UC Santa Barbara</a:t>
            </a:r>
            <a:endParaRPr lang="en-US" altLang="en-US" sz="1400" dirty="0">
              <a:solidFill>
                <a:srgbClr val="5E8AB4"/>
              </a:solidFill>
            </a:endParaRPr>
          </a:p>
        </p:txBody>
      </p:sp>
      <p:sp useBgFill="1">
        <p:nvSpPr>
          <p:cNvPr id="3" name="Rectangle 2"/>
          <p:cNvSpPr/>
          <p:nvPr/>
        </p:nvSpPr>
        <p:spPr bwMode="auto">
          <a:xfrm>
            <a:off x="0" y="5968157"/>
            <a:ext cx="2456208" cy="889844"/>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850" y="1686049"/>
            <a:ext cx="3313113" cy="44148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22863" y="5704011"/>
            <a:ext cx="2852737" cy="369888"/>
          </a:xfrm>
          <a:prstGeom prst="rect">
            <a:avLst/>
          </a:prstGeom>
          <a:solidFill>
            <a:schemeClr val="bg2">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2000"/>
              <a:t>4,096 samples/pixel</a:t>
            </a:r>
          </a:p>
        </p:txBody>
      </p:sp>
      <p:sp>
        <p:nvSpPr>
          <p:cNvPr id="21506" name="Title 1"/>
          <p:cNvSpPr>
            <a:spLocks noGrp="1"/>
          </p:cNvSpPr>
          <p:nvPr>
            <p:ph type="title"/>
          </p:nvPr>
        </p:nvSpPr>
        <p:spPr/>
        <p:txBody>
          <a:bodyPr/>
          <a:lstStyle/>
          <a:p>
            <a:r>
              <a:rPr lang="en-US" altLang="en-US" smtClean="0"/>
              <a:t>The problem</a:t>
            </a:r>
          </a:p>
        </p:txBody>
      </p:sp>
      <p:sp>
        <p:nvSpPr>
          <p:cNvPr id="18435" name="Content Placeholder 2"/>
          <p:cNvSpPr>
            <a:spLocks noGrp="1"/>
          </p:cNvSpPr>
          <p:nvPr>
            <p:ph idx="1"/>
          </p:nvPr>
        </p:nvSpPr>
        <p:spPr>
          <a:xfrm>
            <a:off x="285689" y="1009650"/>
            <a:ext cx="8616258" cy="5257800"/>
          </a:xfrm>
        </p:spPr>
        <p:txBody>
          <a:bodyPr/>
          <a:lstStyle/>
          <a:p>
            <a:r>
              <a:rPr lang="en-US" altLang="en-US" dirty="0" smtClean="0"/>
              <a:t>Variance appears as noise at low sample rates</a:t>
            </a:r>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409" y="1686049"/>
            <a:ext cx="3311525" cy="44148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1388422" y="5704011"/>
            <a:ext cx="2852737" cy="369888"/>
          </a:xfrm>
          <a:prstGeom prst="rect">
            <a:avLst/>
          </a:prstGeom>
          <a:solidFill>
            <a:schemeClr val="bg2">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2000"/>
              <a:t>16 samples/pixel</a:t>
            </a:r>
          </a:p>
        </p:txBody>
      </p:sp>
      <p:sp>
        <p:nvSpPr>
          <p:cNvPr id="9" name="TextBox 6"/>
          <p:cNvSpPr txBox="1">
            <a:spLocks noChangeArrowheads="1"/>
          </p:cNvSpPr>
          <p:nvPr/>
        </p:nvSpPr>
        <p:spPr bwMode="auto">
          <a:xfrm>
            <a:off x="1161409" y="6101678"/>
            <a:ext cx="3239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r>
              <a:rPr lang="en-US" altLang="en-US" sz="1000" i="1" dirty="0" smtClean="0"/>
              <a:t>scene by </a:t>
            </a:r>
            <a:r>
              <a:rPr lang="en-US" altLang="en-US" sz="1000" i="1" dirty="0" err="1" smtClean="0"/>
              <a:t>Wojciech</a:t>
            </a:r>
            <a:r>
              <a:rPr lang="en-US" altLang="en-US" sz="1000" i="1" dirty="0" smtClean="0"/>
              <a:t> </a:t>
            </a:r>
            <a:r>
              <a:rPr lang="en-US" altLang="en-US" sz="1000" i="1" dirty="0" err="1" smtClean="0"/>
              <a:t>Jarosz</a:t>
            </a:r>
            <a:endParaRPr lang="en-US" altLang="en-US" sz="10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435" grpId="0" build="p"/>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The problem</a:t>
            </a:r>
          </a:p>
        </p:txBody>
      </p:sp>
      <p:sp>
        <p:nvSpPr>
          <p:cNvPr id="18435" name="Content Placeholder 2"/>
          <p:cNvSpPr>
            <a:spLocks noGrp="1"/>
          </p:cNvSpPr>
          <p:nvPr>
            <p:ph idx="1"/>
          </p:nvPr>
        </p:nvSpPr>
        <p:spPr>
          <a:xfrm>
            <a:off x="452438" y="1009650"/>
            <a:ext cx="8289925" cy="641350"/>
          </a:xfrm>
        </p:spPr>
        <p:txBody>
          <a:bodyPr/>
          <a:lstStyle/>
          <a:p>
            <a:r>
              <a:rPr lang="en-US" altLang="en-US" smtClean="0"/>
              <a:t>More objectionable in animated sequences</a:t>
            </a:r>
          </a:p>
        </p:txBody>
      </p:sp>
      <p:pic>
        <p:nvPicPr>
          <p:cNvPr id="4" name="0.42-0.49.compressed.mp4">
            <a:hlinkClick r:id="" action="ppaction://media"/>
          </p:cNvPr>
          <p:cNvPicPr>
            <a:picLocks noRot="1" noChangeAspect="1"/>
          </p:cNvPicPr>
          <p:nvPr>
            <a:videoFile r:link="rId1"/>
          </p:nvPr>
        </p:nvPicPr>
        <p:blipFill rotWithShape="1">
          <a:blip r:embed="rId3">
            <a:extLst>
              <a:ext uri="{28A0092B-C50C-407E-A947-70E740481C1C}">
                <a14:useLocalDpi xmlns:a14="http://schemas.microsoft.com/office/drawing/2010/main" val="0"/>
              </a:ext>
            </a:extLst>
          </a:blip>
          <a:srcRect t="10338" b="13802"/>
          <a:stretch/>
        </p:blipFill>
        <p:spPr bwMode="auto">
          <a:xfrm>
            <a:off x="642682" y="1567543"/>
            <a:ext cx="7925013" cy="45089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1423046" y="6093806"/>
            <a:ext cx="6364287" cy="306387"/>
          </a:xfrm>
          <a:prstGeom prst="rect">
            <a:avLst/>
          </a:prstGeom>
          <a:noFill/>
          <a:ln w="12700">
            <a:noFill/>
            <a:miter lim="800000"/>
            <a:headEnd/>
            <a:tailEnd/>
          </a:ln>
        </p:spPr>
        <p:txBody>
          <a:bodyPr lIns="90488" tIns="44450" rIns="90488" bIns="44450"/>
          <a:lstStyle/>
          <a:p>
            <a:pPr marL="457200" indent="-457200" algn="ctr" eaLnBrk="0" hangingPunct="0">
              <a:lnSpc>
                <a:spcPct val="90000"/>
              </a:lnSpc>
              <a:spcBef>
                <a:spcPct val="50000"/>
              </a:spcBef>
              <a:buClr>
                <a:srgbClr val="6699FF"/>
              </a:buClr>
              <a:buSzPct val="80000"/>
              <a:buFont typeface="Monotype Sorts" pitchFamily="2" charset="2"/>
              <a:buNone/>
              <a:defRPr/>
            </a:pPr>
            <a:r>
              <a:rPr lang="en-US" sz="2000" kern="0" dirty="0">
                <a:latin typeface="+mn-lt"/>
                <a:cs typeface="+mn-cs"/>
              </a:rPr>
              <a:t>8 samples/pixel </a:t>
            </a:r>
            <a:r>
              <a:rPr lang="en-US" sz="2000" kern="0" dirty="0">
                <a:solidFill>
                  <a:srgbClr val="FFC000"/>
                </a:solidFill>
                <a:latin typeface="+mn-lt"/>
                <a:cs typeface="+mn-cs"/>
              </a:rPr>
              <a:t>(1.8 </a:t>
            </a:r>
            <a:r>
              <a:rPr lang="en-US" sz="2000" kern="0" dirty="0" err="1">
                <a:solidFill>
                  <a:srgbClr val="FFC000"/>
                </a:solidFill>
                <a:latin typeface="+mn-lt"/>
                <a:cs typeface="+mn-cs"/>
              </a:rPr>
              <a:t>mins</a:t>
            </a:r>
            <a:r>
              <a:rPr lang="en-US" sz="2000" kern="0" dirty="0">
                <a:solidFill>
                  <a:srgbClr val="FFC000"/>
                </a:solidFill>
                <a:latin typeface="+mn-lt"/>
                <a:cs typeface="+mn-cs"/>
              </a:rPr>
              <a:t>/frame)</a:t>
            </a:r>
          </a:p>
        </p:txBody>
      </p:sp>
      <p:sp>
        <p:nvSpPr>
          <p:cNvPr id="6" name="TextBox 6"/>
          <p:cNvSpPr txBox="1">
            <a:spLocks noChangeArrowheads="1"/>
          </p:cNvSpPr>
          <p:nvPr/>
        </p:nvSpPr>
        <p:spPr bwMode="auto">
          <a:xfrm>
            <a:off x="5327813" y="6077906"/>
            <a:ext cx="3239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lnSpc>
                <a:spcPct val="90000"/>
              </a:lnSpc>
              <a:spcBef>
                <a:spcPct val="50000"/>
              </a:spcBef>
              <a:buClr>
                <a:schemeClr val="accent1"/>
              </a:buClr>
              <a:buSzPct val="80000"/>
              <a:buFont typeface="Monotype Sorts"/>
              <a:buNone/>
            </a:pPr>
            <a:r>
              <a:rPr lang="en-US" altLang="en-US" sz="1000" i="1" dirty="0" smtClean="0"/>
              <a:t>scene by M. Leal </a:t>
            </a:r>
            <a:r>
              <a:rPr lang="en-US" altLang="en-US" sz="1000" i="1" dirty="0" err="1" smtClean="0"/>
              <a:t>Llaguno</a:t>
            </a:r>
            <a:endParaRPr lang="en-US" altLang="en-US" sz="10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repeatCount="indefinite" fill="remove" display="0">
                  <p:stCondLst>
                    <p:cond delay="indefinite"/>
                  </p:stCondLst>
                  <p:endCondLst>
                    <p:cond evt="onNext" delay="0">
                      <p:tgtEl>
                        <p:sldTgt/>
                      </p:tgtEl>
                    </p:cond>
                    <p:cond evt="onPrev" delay="0">
                      <p:tgtEl>
                        <p:sldTgt/>
                      </p:tgtEl>
                    </p:cond>
                  </p:endCondLst>
                </p:cTn>
                <p:tgtEl>
                  <p:spTgt spid="4"/>
                </p:tgtEl>
              </p:cMediaNode>
            </p:video>
          </p:childTnLst>
        </p:cTn>
      </p:par>
    </p:tnLst>
    <p:bldLst>
      <p:bldP spid="18435" grpId="0" build="p"/>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Previous work to reduce MC noise</a:t>
            </a:r>
          </a:p>
        </p:txBody>
      </p:sp>
      <p:sp>
        <p:nvSpPr>
          <p:cNvPr id="3" name="Content Placeholder 2"/>
          <p:cNvSpPr>
            <a:spLocks noGrp="1"/>
          </p:cNvSpPr>
          <p:nvPr>
            <p:ph idx="1"/>
          </p:nvPr>
        </p:nvSpPr>
        <p:spPr/>
        <p:txBody>
          <a:bodyPr/>
          <a:lstStyle/>
          <a:p>
            <a:r>
              <a:rPr lang="en-US" altLang="en-US" dirty="0" smtClean="0"/>
              <a:t>There has been over 30 years of research to address this problem</a:t>
            </a:r>
          </a:p>
          <a:p>
            <a:r>
              <a:rPr lang="en-US" altLang="en-US" dirty="0" smtClean="0"/>
              <a:t>Only provide cursory overview here, please refer to texts on the subject for more info… </a:t>
            </a:r>
          </a:p>
        </p:txBody>
      </p:sp>
      <p:pic>
        <p:nvPicPr>
          <p:cNvPr id="5122" name="Picture 2" descr="http://i28.fastpic.ru/big/2011/1006/77/1664f903b2c9ae323c314df934da5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682" y="3081744"/>
            <a:ext cx="2269797" cy="29310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4163" y="6012820"/>
            <a:ext cx="2622834" cy="307777"/>
          </a:xfrm>
          <a:prstGeom prst="rect">
            <a:avLst/>
          </a:prstGeom>
          <a:noFill/>
        </p:spPr>
        <p:txBody>
          <a:bodyPr wrap="none" rtlCol="0">
            <a:spAutoFit/>
          </a:bodyPr>
          <a:lstStyle/>
          <a:p>
            <a:pPr algn="ctr"/>
            <a:r>
              <a:rPr lang="en-US" sz="1400" dirty="0" smtClean="0">
                <a:solidFill>
                  <a:srgbClr val="92D050"/>
                </a:solidFill>
              </a:rPr>
              <a:t>Pharr and Humphreys [2010]</a:t>
            </a:r>
            <a:endParaRPr lang="en-US" sz="1400" dirty="0">
              <a:solidFill>
                <a:srgbClr val="92D050"/>
              </a:solidFill>
            </a:endParaRPr>
          </a:p>
        </p:txBody>
      </p:sp>
      <p:pic>
        <p:nvPicPr>
          <p:cNvPr id="5124" name="Picture 4" descr="http://ecx.images-amazon.com/images/I/51DCPCwB8JL._SY344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326" y="3081744"/>
            <a:ext cx="1973405" cy="29304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89167" y="6012820"/>
            <a:ext cx="1675459" cy="307777"/>
          </a:xfrm>
          <a:prstGeom prst="rect">
            <a:avLst/>
          </a:prstGeom>
          <a:noFill/>
        </p:spPr>
        <p:txBody>
          <a:bodyPr wrap="none" rtlCol="0">
            <a:spAutoFit/>
          </a:bodyPr>
          <a:lstStyle/>
          <a:p>
            <a:pPr algn="ctr"/>
            <a:r>
              <a:rPr lang="en-US" sz="1400" dirty="0" err="1" smtClean="0">
                <a:solidFill>
                  <a:srgbClr val="92D050"/>
                </a:solidFill>
              </a:rPr>
              <a:t>Dutré</a:t>
            </a:r>
            <a:r>
              <a:rPr lang="en-US" sz="1400" dirty="0" smtClean="0">
                <a:solidFill>
                  <a:srgbClr val="92D050"/>
                </a:solidFill>
              </a:rPr>
              <a:t> et al. [2010]</a:t>
            </a:r>
            <a:endParaRPr lang="en-US" sz="1400" dirty="0">
              <a:solidFill>
                <a:srgbClr val="92D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2438" y="953848"/>
            <a:ext cx="8289925" cy="5257800"/>
          </a:xfrm>
        </p:spPr>
        <p:txBody>
          <a:bodyPr/>
          <a:lstStyle/>
          <a:p>
            <a:r>
              <a:rPr lang="en-US" altLang="en-US" dirty="0" smtClean="0"/>
              <a:t>Basic idea: compute samples faster so more samples can be used in estimate</a:t>
            </a:r>
          </a:p>
          <a:p>
            <a:r>
              <a:rPr lang="en-US" altLang="en-US" dirty="0" smtClean="0"/>
              <a:t>Selected innovations:</a:t>
            </a:r>
          </a:p>
          <a:p>
            <a:pPr lvl="1">
              <a:spcBef>
                <a:spcPts val="600"/>
              </a:spcBef>
            </a:pPr>
            <a:r>
              <a:rPr lang="en-US" altLang="en-US" dirty="0"/>
              <a:t>Faster intersection algorithms</a:t>
            </a:r>
          </a:p>
          <a:p>
            <a:pPr marL="1028700" lvl="2" indent="0">
              <a:lnSpc>
                <a:spcPct val="85000"/>
              </a:lnSpc>
              <a:spcBef>
                <a:spcPts val="0"/>
              </a:spcBef>
              <a:buNone/>
            </a:pPr>
            <a:r>
              <a:rPr lang="en-US" altLang="en-US" sz="1400" dirty="0" smtClean="0">
                <a:solidFill>
                  <a:srgbClr val="92D050"/>
                </a:solidFill>
              </a:rPr>
              <a:t>[Kay </a:t>
            </a:r>
            <a:r>
              <a:rPr lang="en-US" altLang="en-US" sz="1400" dirty="0">
                <a:solidFill>
                  <a:srgbClr val="92D050"/>
                </a:solidFill>
              </a:rPr>
              <a:t>and </a:t>
            </a:r>
            <a:r>
              <a:rPr lang="en-US" altLang="en-US" sz="1400" dirty="0" err="1">
                <a:solidFill>
                  <a:srgbClr val="92D050"/>
                </a:solidFill>
              </a:rPr>
              <a:t>Kajiya</a:t>
            </a:r>
            <a:r>
              <a:rPr lang="en-US" altLang="en-US" sz="1400" dirty="0">
                <a:solidFill>
                  <a:srgbClr val="92D050"/>
                </a:solidFill>
              </a:rPr>
              <a:t> </a:t>
            </a:r>
            <a:r>
              <a:rPr lang="en-US" altLang="en-US" sz="1400" dirty="0" smtClean="0">
                <a:solidFill>
                  <a:srgbClr val="92D050"/>
                </a:solidFill>
              </a:rPr>
              <a:t>1986] [Moller and </a:t>
            </a:r>
            <a:r>
              <a:rPr lang="en-US" altLang="en-US" sz="1400" dirty="0" err="1" smtClean="0">
                <a:solidFill>
                  <a:srgbClr val="92D050"/>
                </a:solidFill>
              </a:rPr>
              <a:t>Trumbore</a:t>
            </a:r>
            <a:r>
              <a:rPr lang="en-US" altLang="en-US" sz="1400" dirty="0" smtClean="0">
                <a:solidFill>
                  <a:srgbClr val="92D050"/>
                </a:solidFill>
              </a:rPr>
              <a:t> 1997] [Havel </a:t>
            </a:r>
            <a:r>
              <a:rPr lang="en-US" altLang="en-US" sz="1400" dirty="0">
                <a:solidFill>
                  <a:srgbClr val="92D050"/>
                </a:solidFill>
              </a:rPr>
              <a:t>and </a:t>
            </a:r>
            <a:r>
              <a:rPr lang="en-US" altLang="en-US" sz="1400" dirty="0" err="1">
                <a:solidFill>
                  <a:srgbClr val="92D050"/>
                </a:solidFill>
              </a:rPr>
              <a:t>Herout</a:t>
            </a:r>
            <a:r>
              <a:rPr lang="en-US" altLang="en-US" sz="1400" dirty="0">
                <a:solidFill>
                  <a:srgbClr val="92D050"/>
                </a:solidFill>
              </a:rPr>
              <a:t> </a:t>
            </a:r>
            <a:r>
              <a:rPr lang="en-US" altLang="en-US" sz="1400" dirty="0" smtClean="0">
                <a:solidFill>
                  <a:srgbClr val="92D050"/>
                </a:solidFill>
              </a:rPr>
              <a:t>2010]</a:t>
            </a:r>
          </a:p>
          <a:p>
            <a:pPr lvl="1">
              <a:spcBef>
                <a:spcPts val="600"/>
              </a:spcBef>
            </a:pPr>
            <a:r>
              <a:rPr lang="en-US" altLang="en-US" dirty="0"/>
              <a:t>Ray-traversal data structures</a:t>
            </a:r>
          </a:p>
          <a:p>
            <a:pPr marL="1028700" lvl="2" indent="0">
              <a:lnSpc>
                <a:spcPct val="85000"/>
              </a:lnSpc>
              <a:spcBef>
                <a:spcPts val="0"/>
              </a:spcBef>
              <a:buNone/>
            </a:pPr>
            <a:r>
              <a:rPr lang="en-US" altLang="en-US" sz="1400" dirty="0" smtClean="0">
                <a:solidFill>
                  <a:srgbClr val="92D050"/>
                </a:solidFill>
              </a:rPr>
              <a:t>[</a:t>
            </a:r>
            <a:r>
              <a:rPr lang="en-US" altLang="en-US" sz="1400" dirty="0" err="1" smtClean="0">
                <a:solidFill>
                  <a:srgbClr val="92D050"/>
                </a:solidFill>
              </a:rPr>
              <a:t>Glassner</a:t>
            </a:r>
            <a:r>
              <a:rPr lang="en-US" altLang="en-US" sz="1400" dirty="0" smtClean="0">
                <a:solidFill>
                  <a:srgbClr val="92D050"/>
                </a:solidFill>
              </a:rPr>
              <a:t> 1984] [Fujimoto </a:t>
            </a:r>
            <a:r>
              <a:rPr lang="en-US" altLang="en-US" sz="1400" dirty="0">
                <a:solidFill>
                  <a:srgbClr val="92D050"/>
                </a:solidFill>
              </a:rPr>
              <a:t>et al. </a:t>
            </a:r>
            <a:r>
              <a:rPr lang="en-US" altLang="en-US" sz="1400" dirty="0" smtClean="0">
                <a:solidFill>
                  <a:srgbClr val="92D050"/>
                </a:solidFill>
              </a:rPr>
              <a:t>1986] [</a:t>
            </a:r>
            <a:r>
              <a:rPr lang="en-US" altLang="en-US" sz="1400" dirty="0" err="1" smtClean="0">
                <a:solidFill>
                  <a:srgbClr val="92D050"/>
                </a:solidFill>
              </a:rPr>
              <a:t>Arvo</a:t>
            </a:r>
            <a:r>
              <a:rPr lang="en-US" altLang="en-US" sz="1400" dirty="0" smtClean="0">
                <a:solidFill>
                  <a:srgbClr val="92D050"/>
                </a:solidFill>
              </a:rPr>
              <a:t> and Kirk 1987] [Wald </a:t>
            </a:r>
            <a:r>
              <a:rPr lang="en-US" altLang="en-US" sz="1400" dirty="0">
                <a:solidFill>
                  <a:srgbClr val="92D050"/>
                </a:solidFill>
              </a:rPr>
              <a:t>and </a:t>
            </a:r>
            <a:r>
              <a:rPr lang="en-US" altLang="en-US" sz="1400" dirty="0" err="1">
                <a:solidFill>
                  <a:srgbClr val="92D050"/>
                </a:solidFill>
              </a:rPr>
              <a:t>Harven</a:t>
            </a:r>
            <a:r>
              <a:rPr lang="en-US" altLang="en-US" sz="1400" dirty="0">
                <a:solidFill>
                  <a:srgbClr val="92D050"/>
                </a:solidFill>
              </a:rPr>
              <a:t> </a:t>
            </a:r>
            <a:r>
              <a:rPr lang="en-US" altLang="en-US" sz="1400" dirty="0" smtClean="0">
                <a:solidFill>
                  <a:srgbClr val="92D050"/>
                </a:solidFill>
              </a:rPr>
              <a:t>2006] [Larsson </a:t>
            </a:r>
            <a:r>
              <a:rPr lang="en-US" altLang="en-US" sz="1400" dirty="0">
                <a:solidFill>
                  <a:srgbClr val="92D050"/>
                </a:solidFill>
              </a:rPr>
              <a:t>and </a:t>
            </a:r>
            <a:r>
              <a:rPr lang="en-US" altLang="en-US" sz="1400" dirty="0" err="1">
                <a:solidFill>
                  <a:srgbClr val="92D050"/>
                </a:solidFill>
              </a:rPr>
              <a:t>Akenine</a:t>
            </a:r>
            <a:r>
              <a:rPr lang="en-US" altLang="en-US" sz="1400" dirty="0">
                <a:solidFill>
                  <a:srgbClr val="92D050"/>
                </a:solidFill>
              </a:rPr>
              <a:t>-Moller </a:t>
            </a:r>
            <a:r>
              <a:rPr lang="en-US" altLang="en-US" sz="1400" dirty="0" smtClean="0">
                <a:solidFill>
                  <a:srgbClr val="92D050"/>
                </a:solidFill>
              </a:rPr>
              <a:t>2003] [Gunther et al. 2007] [Popov </a:t>
            </a:r>
            <a:r>
              <a:rPr lang="en-US" altLang="en-US" sz="1400" dirty="0">
                <a:solidFill>
                  <a:srgbClr val="92D050"/>
                </a:solidFill>
              </a:rPr>
              <a:t>et al. </a:t>
            </a:r>
            <a:r>
              <a:rPr lang="en-US" altLang="en-US" sz="1400" dirty="0" smtClean="0">
                <a:solidFill>
                  <a:srgbClr val="92D050"/>
                </a:solidFill>
              </a:rPr>
              <a:t>2009</a:t>
            </a:r>
            <a:r>
              <a:rPr lang="en-US" altLang="en-US" sz="1400" dirty="0">
                <a:solidFill>
                  <a:srgbClr val="92D050"/>
                </a:solidFill>
              </a:rPr>
              <a:t>]</a:t>
            </a:r>
          </a:p>
          <a:p>
            <a:pPr lvl="1">
              <a:spcBef>
                <a:spcPts val="600"/>
              </a:spcBef>
            </a:pPr>
            <a:r>
              <a:rPr lang="en-US" altLang="en-US" dirty="0"/>
              <a:t>Memory coherent techniques</a:t>
            </a:r>
          </a:p>
          <a:p>
            <a:pPr marL="1028700" lvl="2" indent="0">
              <a:lnSpc>
                <a:spcPct val="85000"/>
              </a:lnSpc>
              <a:spcBef>
                <a:spcPts val="0"/>
              </a:spcBef>
              <a:buNone/>
            </a:pPr>
            <a:r>
              <a:rPr lang="en-US" altLang="en-US" sz="1400" dirty="0" smtClean="0">
                <a:solidFill>
                  <a:srgbClr val="92D050"/>
                </a:solidFill>
              </a:rPr>
              <a:t>[Pharr et al. 1997] [Wald </a:t>
            </a:r>
            <a:r>
              <a:rPr lang="en-US" altLang="en-US" sz="1400" dirty="0">
                <a:solidFill>
                  <a:srgbClr val="92D050"/>
                </a:solidFill>
              </a:rPr>
              <a:t>et al. </a:t>
            </a:r>
            <a:r>
              <a:rPr lang="en-US" altLang="en-US" sz="1400" dirty="0" smtClean="0">
                <a:solidFill>
                  <a:srgbClr val="92D050"/>
                </a:solidFill>
              </a:rPr>
              <a:t>2001</a:t>
            </a:r>
            <a:r>
              <a:rPr lang="en-US" altLang="en-US" sz="1400" dirty="0">
                <a:solidFill>
                  <a:srgbClr val="92D050"/>
                </a:solidFill>
              </a:rPr>
              <a:t>, 2006</a:t>
            </a:r>
            <a:r>
              <a:rPr lang="en-US" altLang="en-US" sz="1400" dirty="0" smtClean="0">
                <a:solidFill>
                  <a:srgbClr val="92D050"/>
                </a:solidFill>
              </a:rPr>
              <a:t>] [</a:t>
            </a:r>
            <a:r>
              <a:rPr lang="en-US" altLang="en-US" sz="1400" dirty="0" err="1" smtClean="0">
                <a:solidFill>
                  <a:srgbClr val="92D050"/>
                </a:solidFill>
              </a:rPr>
              <a:t>Overbeck</a:t>
            </a:r>
            <a:r>
              <a:rPr lang="en-US" altLang="en-US" sz="1400" dirty="0" smtClean="0">
                <a:solidFill>
                  <a:srgbClr val="92D050"/>
                </a:solidFill>
              </a:rPr>
              <a:t> </a:t>
            </a:r>
            <a:r>
              <a:rPr lang="en-US" altLang="en-US" sz="1400" dirty="0">
                <a:solidFill>
                  <a:srgbClr val="92D050"/>
                </a:solidFill>
              </a:rPr>
              <a:t>et al. </a:t>
            </a:r>
            <a:r>
              <a:rPr lang="en-US" altLang="en-US" sz="1400" dirty="0" smtClean="0">
                <a:solidFill>
                  <a:srgbClr val="92D050"/>
                </a:solidFill>
              </a:rPr>
              <a:t>2008] [</a:t>
            </a:r>
            <a:r>
              <a:rPr lang="en-US" altLang="en-US" sz="1400" dirty="0" err="1" smtClean="0">
                <a:solidFill>
                  <a:srgbClr val="92D050"/>
                </a:solidFill>
              </a:rPr>
              <a:t>Garanzha</a:t>
            </a:r>
            <a:r>
              <a:rPr lang="en-US" altLang="en-US" sz="1400" dirty="0" smtClean="0">
                <a:solidFill>
                  <a:srgbClr val="92D050"/>
                </a:solidFill>
              </a:rPr>
              <a:t> </a:t>
            </a:r>
            <a:r>
              <a:rPr lang="en-US" altLang="en-US" sz="1400" dirty="0">
                <a:solidFill>
                  <a:srgbClr val="92D050"/>
                </a:solidFill>
              </a:rPr>
              <a:t>and Loop </a:t>
            </a:r>
            <a:r>
              <a:rPr lang="en-US" altLang="en-US" sz="1400" dirty="0" smtClean="0">
                <a:solidFill>
                  <a:srgbClr val="92D050"/>
                </a:solidFill>
              </a:rPr>
              <a:t>2010</a:t>
            </a:r>
            <a:r>
              <a:rPr lang="en-US" altLang="en-US" sz="1400" dirty="0">
                <a:solidFill>
                  <a:srgbClr val="92D050"/>
                </a:solidFill>
              </a:rPr>
              <a:t>]</a:t>
            </a:r>
          </a:p>
          <a:p>
            <a:pPr lvl="1">
              <a:spcBef>
                <a:spcPts val="600"/>
              </a:spcBef>
            </a:pPr>
            <a:r>
              <a:rPr lang="en-US" altLang="en-US" dirty="0" smtClean="0"/>
              <a:t>Parallel/GPU implementations</a:t>
            </a:r>
          </a:p>
          <a:p>
            <a:pPr marL="1028700" lvl="2" indent="0">
              <a:lnSpc>
                <a:spcPct val="85000"/>
              </a:lnSpc>
              <a:spcBef>
                <a:spcPts val="0"/>
              </a:spcBef>
              <a:buNone/>
            </a:pPr>
            <a:r>
              <a:rPr lang="en-US" altLang="en-US" sz="1400" dirty="0" smtClean="0">
                <a:solidFill>
                  <a:srgbClr val="92D050"/>
                </a:solidFill>
              </a:rPr>
              <a:t>[Purcell </a:t>
            </a:r>
            <a:r>
              <a:rPr lang="en-US" altLang="en-US" sz="1400" dirty="0">
                <a:solidFill>
                  <a:srgbClr val="92D050"/>
                </a:solidFill>
              </a:rPr>
              <a:t>et al. </a:t>
            </a:r>
            <a:r>
              <a:rPr lang="en-US" altLang="en-US" sz="1400" dirty="0" smtClean="0">
                <a:solidFill>
                  <a:srgbClr val="92D050"/>
                </a:solidFill>
              </a:rPr>
              <a:t>2002] [Foley </a:t>
            </a:r>
            <a:r>
              <a:rPr lang="en-US" altLang="en-US" sz="1400" dirty="0">
                <a:solidFill>
                  <a:srgbClr val="92D050"/>
                </a:solidFill>
              </a:rPr>
              <a:t>and </a:t>
            </a:r>
            <a:r>
              <a:rPr lang="en-US" altLang="en-US" sz="1400" dirty="0" err="1">
                <a:solidFill>
                  <a:srgbClr val="92D050"/>
                </a:solidFill>
              </a:rPr>
              <a:t>Sugerman</a:t>
            </a:r>
            <a:r>
              <a:rPr lang="en-US" altLang="en-US" sz="1400" dirty="0">
                <a:solidFill>
                  <a:srgbClr val="92D050"/>
                </a:solidFill>
              </a:rPr>
              <a:t> </a:t>
            </a:r>
            <a:r>
              <a:rPr lang="en-US" altLang="en-US" sz="1400" dirty="0" smtClean="0">
                <a:solidFill>
                  <a:srgbClr val="92D050"/>
                </a:solidFill>
              </a:rPr>
              <a:t>2005] [</a:t>
            </a:r>
            <a:r>
              <a:rPr lang="en-US" altLang="en-US" sz="1400" dirty="0" err="1" smtClean="0">
                <a:solidFill>
                  <a:srgbClr val="92D050"/>
                </a:solidFill>
              </a:rPr>
              <a:t>Aila</a:t>
            </a:r>
            <a:r>
              <a:rPr lang="en-US" altLang="en-US" sz="1400" dirty="0" smtClean="0">
                <a:solidFill>
                  <a:srgbClr val="92D050"/>
                </a:solidFill>
              </a:rPr>
              <a:t> </a:t>
            </a:r>
            <a:r>
              <a:rPr lang="en-US" altLang="en-US" sz="1400" dirty="0">
                <a:solidFill>
                  <a:srgbClr val="92D050"/>
                </a:solidFill>
              </a:rPr>
              <a:t>and </a:t>
            </a:r>
            <a:r>
              <a:rPr lang="en-US" altLang="en-US" sz="1400" dirty="0" err="1">
                <a:solidFill>
                  <a:srgbClr val="92D050"/>
                </a:solidFill>
              </a:rPr>
              <a:t>Laine</a:t>
            </a:r>
            <a:r>
              <a:rPr lang="en-US" altLang="en-US" sz="1400" dirty="0">
                <a:solidFill>
                  <a:srgbClr val="92D050"/>
                </a:solidFill>
              </a:rPr>
              <a:t> </a:t>
            </a:r>
            <a:r>
              <a:rPr lang="en-US" altLang="en-US" sz="1400" dirty="0" smtClean="0">
                <a:solidFill>
                  <a:srgbClr val="92D050"/>
                </a:solidFill>
              </a:rPr>
              <a:t>2009] [Parker </a:t>
            </a:r>
            <a:r>
              <a:rPr lang="en-US" altLang="en-US" sz="1400" dirty="0">
                <a:solidFill>
                  <a:srgbClr val="92D050"/>
                </a:solidFill>
              </a:rPr>
              <a:t>et al. </a:t>
            </a:r>
            <a:r>
              <a:rPr lang="en-US" altLang="en-US" sz="1400" dirty="0" smtClean="0">
                <a:solidFill>
                  <a:srgbClr val="92D050"/>
                </a:solidFill>
              </a:rPr>
              <a:t>2010] [</a:t>
            </a:r>
            <a:r>
              <a:rPr lang="en-US" sz="1400" dirty="0" smtClean="0">
                <a:solidFill>
                  <a:srgbClr val="92D050"/>
                </a:solidFill>
              </a:rPr>
              <a:t>van </a:t>
            </a:r>
            <a:r>
              <a:rPr lang="en-US" sz="1400" dirty="0" err="1">
                <a:solidFill>
                  <a:srgbClr val="92D050"/>
                </a:solidFill>
              </a:rPr>
              <a:t>Antwerpen</a:t>
            </a:r>
            <a:r>
              <a:rPr lang="en-US" sz="1400" dirty="0">
                <a:solidFill>
                  <a:srgbClr val="92D050"/>
                </a:solidFill>
              </a:rPr>
              <a:t> </a:t>
            </a:r>
            <a:r>
              <a:rPr lang="en-US" sz="1400" dirty="0" smtClean="0">
                <a:solidFill>
                  <a:srgbClr val="92D050"/>
                </a:solidFill>
              </a:rPr>
              <a:t>2011</a:t>
            </a:r>
            <a:r>
              <a:rPr lang="en-US" sz="1400" dirty="0">
                <a:solidFill>
                  <a:srgbClr val="92D050"/>
                </a:solidFill>
              </a:rPr>
              <a:t>]</a:t>
            </a:r>
            <a:endParaRPr lang="en-US" altLang="en-US" sz="1400" dirty="0">
              <a:solidFill>
                <a:srgbClr val="92D050"/>
              </a:solidFill>
            </a:endParaRPr>
          </a:p>
          <a:p>
            <a:pPr lvl="1">
              <a:spcBef>
                <a:spcPts val="600"/>
              </a:spcBef>
            </a:pPr>
            <a:r>
              <a:rPr lang="en-US" altLang="en-US" dirty="0"/>
              <a:t>Dedicated ray tracing hardware</a:t>
            </a:r>
          </a:p>
          <a:p>
            <a:pPr marL="1028700" lvl="2" indent="0">
              <a:lnSpc>
                <a:spcPct val="85000"/>
              </a:lnSpc>
              <a:spcBef>
                <a:spcPts val="0"/>
              </a:spcBef>
              <a:buNone/>
            </a:pPr>
            <a:r>
              <a:rPr lang="en-US" sz="1400" dirty="0" smtClean="0">
                <a:solidFill>
                  <a:srgbClr val="92D050"/>
                </a:solidFill>
              </a:rPr>
              <a:t>[Humphreys </a:t>
            </a:r>
            <a:r>
              <a:rPr lang="en-US" sz="1400" dirty="0">
                <a:solidFill>
                  <a:srgbClr val="92D050"/>
                </a:solidFill>
              </a:rPr>
              <a:t>and </a:t>
            </a:r>
            <a:r>
              <a:rPr lang="en-US" sz="1400" dirty="0" err="1">
                <a:solidFill>
                  <a:srgbClr val="92D050"/>
                </a:solidFill>
              </a:rPr>
              <a:t>Ananian</a:t>
            </a:r>
            <a:r>
              <a:rPr lang="en-US" sz="1400" dirty="0">
                <a:solidFill>
                  <a:srgbClr val="92D050"/>
                </a:solidFill>
              </a:rPr>
              <a:t> </a:t>
            </a:r>
            <a:r>
              <a:rPr lang="en-US" sz="1400" dirty="0" smtClean="0">
                <a:solidFill>
                  <a:srgbClr val="92D050"/>
                </a:solidFill>
              </a:rPr>
              <a:t>1996] [</a:t>
            </a:r>
            <a:r>
              <a:rPr lang="en-US" sz="1400" dirty="0" err="1" smtClean="0">
                <a:solidFill>
                  <a:srgbClr val="92D050"/>
                </a:solidFill>
              </a:rPr>
              <a:t>Schmittler</a:t>
            </a:r>
            <a:r>
              <a:rPr lang="en-US" sz="1400" dirty="0" smtClean="0">
                <a:solidFill>
                  <a:srgbClr val="92D050"/>
                </a:solidFill>
              </a:rPr>
              <a:t> </a:t>
            </a:r>
            <a:r>
              <a:rPr lang="en-US" sz="1400" dirty="0">
                <a:solidFill>
                  <a:srgbClr val="92D050"/>
                </a:solidFill>
              </a:rPr>
              <a:t>et al. </a:t>
            </a:r>
            <a:r>
              <a:rPr lang="en-US" sz="1400" dirty="0" smtClean="0">
                <a:solidFill>
                  <a:srgbClr val="92D050"/>
                </a:solidFill>
              </a:rPr>
              <a:t>2002,2004] [Caustic </a:t>
            </a:r>
            <a:r>
              <a:rPr lang="en-US" sz="1400" dirty="0">
                <a:solidFill>
                  <a:srgbClr val="92D050"/>
                </a:solidFill>
              </a:rPr>
              <a:t>Graphics </a:t>
            </a:r>
            <a:r>
              <a:rPr lang="en-US" sz="1400" dirty="0" smtClean="0">
                <a:solidFill>
                  <a:srgbClr val="92D050"/>
                </a:solidFill>
              </a:rPr>
              <a:t>2010] [Nah </a:t>
            </a:r>
            <a:r>
              <a:rPr lang="en-US" sz="1400" dirty="0">
                <a:solidFill>
                  <a:srgbClr val="92D050"/>
                </a:solidFill>
              </a:rPr>
              <a:t>et al. </a:t>
            </a:r>
            <a:r>
              <a:rPr lang="en-US" sz="1400" dirty="0" smtClean="0">
                <a:solidFill>
                  <a:srgbClr val="92D050"/>
                </a:solidFill>
              </a:rPr>
              <a:t>2011</a:t>
            </a:r>
            <a:r>
              <a:rPr lang="en-US" sz="1400" dirty="0">
                <a:solidFill>
                  <a:srgbClr val="92D050"/>
                </a:solidFill>
              </a:rPr>
              <a:t>]</a:t>
            </a:r>
            <a:endParaRPr lang="en-US" altLang="en-US" sz="1400" dirty="0">
              <a:solidFill>
                <a:srgbClr val="92D050"/>
              </a:solidFill>
            </a:endParaRPr>
          </a:p>
        </p:txBody>
      </p:sp>
      <p:sp>
        <p:nvSpPr>
          <p:cNvPr id="5" name="Title 1"/>
          <p:cNvSpPr>
            <a:spLocks noGrp="1"/>
          </p:cNvSpPr>
          <p:nvPr>
            <p:ph type="title"/>
          </p:nvPr>
        </p:nvSpPr>
        <p:spPr>
          <a:xfrm>
            <a:off x="457200" y="214313"/>
            <a:ext cx="8294688" cy="560387"/>
          </a:xfrm>
        </p:spPr>
        <p:txBody>
          <a:bodyPr/>
          <a:lstStyle/>
          <a:p>
            <a:r>
              <a:rPr lang="en-US" altLang="en-US" smtClean="0"/>
              <a:t>Tracing rays faster</a:t>
            </a:r>
          </a:p>
        </p:txBody>
      </p:sp>
    </p:spTree>
    <p:extLst>
      <p:ext uri="{BB962C8B-B14F-4D97-AF65-F5344CB8AC3E}">
        <p14:creationId xmlns:p14="http://schemas.microsoft.com/office/powerpoint/2010/main" val="230750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Better </a:t>
            </a:r>
            <a:r>
              <a:rPr lang="en-US" altLang="en-US" smtClean="0"/>
              <a:t>sampling techniques</a:t>
            </a:r>
            <a:endParaRPr lang="en-US" altLang="en-US" dirty="0" smtClean="0"/>
          </a:p>
        </p:txBody>
      </p:sp>
      <p:sp>
        <p:nvSpPr>
          <p:cNvPr id="20483" name="Content Placeholder 2"/>
          <p:cNvSpPr>
            <a:spLocks noGrp="1"/>
          </p:cNvSpPr>
          <p:nvPr>
            <p:ph idx="1"/>
          </p:nvPr>
        </p:nvSpPr>
        <p:spPr>
          <a:xfrm>
            <a:off x="452438" y="1041400"/>
            <a:ext cx="8289925" cy="5045891"/>
          </a:xfrm>
        </p:spPr>
        <p:txBody>
          <a:bodyPr/>
          <a:lstStyle/>
          <a:p>
            <a:r>
              <a:rPr lang="en-US" altLang="en-US" dirty="0" smtClean="0"/>
              <a:t>Basic idea: better sampling reduces noise</a:t>
            </a:r>
            <a:endParaRPr lang="en-US" altLang="en-US" dirty="0"/>
          </a:p>
          <a:p>
            <a:r>
              <a:rPr lang="en-US" altLang="en-US" dirty="0" smtClean="0"/>
              <a:t>Selected innovations:</a:t>
            </a:r>
          </a:p>
          <a:p>
            <a:pPr lvl="1"/>
            <a:r>
              <a:rPr lang="en-US" altLang="en-US" dirty="0" smtClean="0"/>
              <a:t>Low discrepancy / Poisson disk</a:t>
            </a:r>
            <a:endParaRPr lang="en-US" altLang="en-US" dirty="0"/>
          </a:p>
          <a:p>
            <a:pPr marL="1028700" lvl="2" indent="0">
              <a:lnSpc>
                <a:spcPct val="100000"/>
              </a:lnSpc>
              <a:spcBef>
                <a:spcPts val="0"/>
              </a:spcBef>
              <a:buNone/>
            </a:pPr>
            <a:r>
              <a:rPr lang="en-US" sz="1400" dirty="0">
                <a:solidFill>
                  <a:srgbClr val="92D050"/>
                </a:solidFill>
              </a:rPr>
              <a:t>[</a:t>
            </a:r>
            <a:r>
              <a:rPr lang="en-US" sz="1400" dirty="0" err="1">
                <a:solidFill>
                  <a:srgbClr val="92D050"/>
                </a:solidFill>
              </a:rPr>
              <a:t>Dippé</a:t>
            </a:r>
            <a:r>
              <a:rPr lang="en-US" sz="1400" dirty="0">
                <a:solidFill>
                  <a:srgbClr val="92D050"/>
                </a:solidFill>
              </a:rPr>
              <a:t> and </a:t>
            </a:r>
            <a:r>
              <a:rPr lang="en-US" sz="1400" dirty="0" err="1">
                <a:solidFill>
                  <a:srgbClr val="92D050"/>
                </a:solidFill>
              </a:rPr>
              <a:t>Wold</a:t>
            </a:r>
            <a:r>
              <a:rPr lang="en-US" sz="1400" dirty="0">
                <a:solidFill>
                  <a:srgbClr val="92D050"/>
                </a:solidFill>
              </a:rPr>
              <a:t> 1985</a:t>
            </a:r>
            <a:r>
              <a:rPr lang="en-US" sz="1400" dirty="0" smtClean="0">
                <a:solidFill>
                  <a:srgbClr val="92D050"/>
                </a:solidFill>
              </a:rPr>
              <a:t>] </a:t>
            </a:r>
            <a:r>
              <a:rPr lang="en-US" altLang="en-US" sz="1400" dirty="0" smtClean="0">
                <a:solidFill>
                  <a:srgbClr val="92D050"/>
                </a:solidFill>
              </a:rPr>
              <a:t>[</a:t>
            </a:r>
            <a:r>
              <a:rPr lang="en-US" altLang="en-US" sz="1400" dirty="0">
                <a:solidFill>
                  <a:srgbClr val="92D050"/>
                </a:solidFill>
              </a:rPr>
              <a:t>Cook 1986</a:t>
            </a:r>
            <a:r>
              <a:rPr lang="en-US" altLang="en-US" sz="1400" dirty="0" smtClean="0">
                <a:solidFill>
                  <a:srgbClr val="92D050"/>
                </a:solidFill>
              </a:rPr>
              <a:t>] [</a:t>
            </a:r>
            <a:r>
              <a:rPr lang="en-US" altLang="en-US" sz="1400" dirty="0" err="1">
                <a:solidFill>
                  <a:srgbClr val="92D050"/>
                </a:solidFill>
              </a:rPr>
              <a:t>Ulichney</a:t>
            </a:r>
            <a:r>
              <a:rPr lang="en-US" altLang="en-US" sz="1400" dirty="0">
                <a:solidFill>
                  <a:srgbClr val="92D050"/>
                </a:solidFill>
              </a:rPr>
              <a:t> 1987</a:t>
            </a:r>
            <a:r>
              <a:rPr lang="en-US" altLang="en-US" sz="1400" dirty="0" smtClean="0">
                <a:solidFill>
                  <a:srgbClr val="92D050"/>
                </a:solidFill>
              </a:rPr>
              <a:t>] [</a:t>
            </a:r>
            <a:r>
              <a:rPr lang="en-US" altLang="en-US" sz="1400" dirty="0">
                <a:solidFill>
                  <a:srgbClr val="92D050"/>
                </a:solidFill>
              </a:rPr>
              <a:t>Shirley 1991</a:t>
            </a:r>
            <a:r>
              <a:rPr lang="en-US" altLang="en-US" sz="1400" dirty="0" smtClean="0">
                <a:solidFill>
                  <a:srgbClr val="92D050"/>
                </a:solidFill>
              </a:rPr>
              <a:t>] [</a:t>
            </a:r>
            <a:r>
              <a:rPr lang="en-US" altLang="en-US" sz="1400" dirty="0">
                <a:solidFill>
                  <a:srgbClr val="92D050"/>
                </a:solidFill>
              </a:rPr>
              <a:t>Kopf et al. 2006</a:t>
            </a:r>
            <a:r>
              <a:rPr lang="en-US" altLang="en-US" sz="1400" dirty="0" smtClean="0">
                <a:solidFill>
                  <a:srgbClr val="92D050"/>
                </a:solidFill>
              </a:rPr>
              <a:t>] [</a:t>
            </a:r>
            <a:r>
              <a:rPr lang="en-US" altLang="en-US" sz="1400" dirty="0">
                <a:solidFill>
                  <a:srgbClr val="92D050"/>
                </a:solidFill>
              </a:rPr>
              <a:t>Wei 2008, 2010</a:t>
            </a:r>
            <a:r>
              <a:rPr lang="en-US" altLang="en-US" sz="1400" dirty="0" smtClean="0">
                <a:solidFill>
                  <a:srgbClr val="92D050"/>
                </a:solidFill>
              </a:rPr>
              <a:t>] [</a:t>
            </a:r>
            <a:r>
              <a:rPr lang="en-US" altLang="en-US" sz="1400" dirty="0" err="1">
                <a:solidFill>
                  <a:srgbClr val="92D050"/>
                </a:solidFill>
              </a:rPr>
              <a:t>Lagae</a:t>
            </a:r>
            <a:r>
              <a:rPr lang="en-US" altLang="en-US" sz="1400" dirty="0">
                <a:solidFill>
                  <a:srgbClr val="92D050"/>
                </a:solidFill>
              </a:rPr>
              <a:t> and </a:t>
            </a:r>
            <a:r>
              <a:rPr lang="en-US" altLang="en-US" sz="1400" dirty="0" err="1">
                <a:solidFill>
                  <a:srgbClr val="92D050"/>
                </a:solidFill>
              </a:rPr>
              <a:t>Dutr</a:t>
            </a:r>
            <a:r>
              <a:rPr lang="en-US" sz="1400" dirty="0" err="1">
                <a:solidFill>
                  <a:srgbClr val="92D050"/>
                </a:solidFill>
              </a:rPr>
              <a:t>é</a:t>
            </a:r>
            <a:r>
              <a:rPr lang="en-US" altLang="en-US" sz="1400" dirty="0">
                <a:solidFill>
                  <a:srgbClr val="92D050"/>
                </a:solidFill>
              </a:rPr>
              <a:t> 2008</a:t>
            </a:r>
            <a:r>
              <a:rPr lang="en-US" altLang="en-US" sz="1400" dirty="0" smtClean="0">
                <a:solidFill>
                  <a:srgbClr val="92D050"/>
                </a:solidFill>
              </a:rPr>
              <a:t>] [</a:t>
            </a:r>
            <a:r>
              <a:rPr lang="en-US" altLang="en-US" sz="1400" dirty="0">
                <a:solidFill>
                  <a:srgbClr val="92D050"/>
                </a:solidFill>
              </a:rPr>
              <a:t>Schmaltz et al. 2012</a:t>
            </a:r>
            <a:r>
              <a:rPr lang="en-US" altLang="en-US" sz="1400" dirty="0" smtClean="0">
                <a:solidFill>
                  <a:srgbClr val="92D050"/>
                </a:solidFill>
              </a:rPr>
              <a:t>] [</a:t>
            </a:r>
            <a:r>
              <a:rPr lang="en-US" altLang="en-US" sz="1400" dirty="0">
                <a:solidFill>
                  <a:srgbClr val="92D050"/>
                </a:solidFill>
              </a:rPr>
              <a:t>Chen et al. 2013</a:t>
            </a:r>
            <a:r>
              <a:rPr lang="en-US" altLang="en-US" sz="1400" dirty="0" smtClean="0">
                <a:solidFill>
                  <a:srgbClr val="92D050"/>
                </a:solidFill>
              </a:rPr>
              <a:t>]</a:t>
            </a:r>
          </a:p>
          <a:p>
            <a:pPr lvl="1"/>
            <a:r>
              <a:rPr lang="en-US" altLang="en-US" dirty="0" smtClean="0"/>
              <a:t>Quasi Monte Carlo sampling patterns</a:t>
            </a:r>
            <a:endParaRPr lang="en-US" altLang="en-US" dirty="0"/>
          </a:p>
          <a:p>
            <a:pPr marL="1028700" lvl="2" indent="0">
              <a:lnSpc>
                <a:spcPct val="100000"/>
              </a:lnSpc>
              <a:spcBef>
                <a:spcPts val="0"/>
              </a:spcBef>
              <a:buNone/>
            </a:pPr>
            <a:r>
              <a:rPr lang="en-US" sz="1400" dirty="0">
                <a:solidFill>
                  <a:srgbClr val="92D050"/>
                </a:solidFill>
              </a:rPr>
              <a:t>[Shirley 1991] [Keller 1996] [Keller et al. 2002</a:t>
            </a:r>
            <a:r>
              <a:rPr lang="en-US" altLang="en-US" sz="1400" dirty="0" smtClean="0">
                <a:solidFill>
                  <a:srgbClr val="92D050"/>
                </a:solidFill>
              </a:rPr>
              <a:t>]</a:t>
            </a:r>
            <a:endParaRPr lang="en-US" altLang="en-US" dirty="0"/>
          </a:p>
          <a:p>
            <a:pPr lvl="1"/>
            <a:r>
              <a:rPr lang="en-US" altLang="en-US" dirty="0"/>
              <a:t>Importance sampling</a:t>
            </a:r>
          </a:p>
          <a:p>
            <a:pPr marL="1028700" lvl="2" indent="0">
              <a:lnSpc>
                <a:spcPct val="100000"/>
              </a:lnSpc>
              <a:spcBef>
                <a:spcPts val="0"/>
              </a:spcBef>
              <a:buNone/>
            </a:pPr>
            <a:r>
              <a:rPr lang="en-US" altLang="en-US" sz="1400" dirty="0">
                <a:solidFill>
                  <a:srgbClr val="92D050"/>
                </a:solidFill>
              </a:rPr>
              <a:t>[</a:t>
            </a:r>
            <a:r>
              <a:rPr lang="en-US" altLang="en-US" sz="1400" dirty="0" err="1">
                <a:solidFill>
                  <a:srgbClr val="92D050"/>
                </a:solidFill>
              </a:rPr>
              <a:t>Whitted</a:t>
            </a:r>
            <a:r>
              <a:rPr lang="en-US" altLang="en-US" sz="1400" dirty="0">
                <a:solidFill>
                  <a:srgbClr val="92D050"/>
                </a:solidFill>
              </a:rPr>
              <a:t> 1980</a:t>
            </a:r>
            <a:r>
              <a:rPr lang="en-US" altLang="en-US" sz="1400" dirty="0" smtClean="0">
                <a:solidFill>
                  <a:srgbClr val="92D050"/>
                </a:solidFill>
              </a:rPr>
              <a:t>] [</a:t>
            </a:r>
            <a:r>
              <a:rPr lang="en-US" altLang="en-US" sz="1400" dirty="0">
                <a:solidFill>
                  <a:srgbClr val="92D050"/>
                </a:solidFill>
              </a:rPr>
              <a:t>Mitchell 1987, 1996</a:t>
            </a:r>
            <a:r>
              <a:rPr lang="en-US" altLang="en-US" sz="1400" dirty="0" smtClean="0">
                <a:solidFill>
                  <a:srgbClr val="92D050"/>
                </a:solidFill>
              </a:rPr>
              <a:t>] [</a:t>
            </a:r>
            <a:r>
              <a:rPr lang="en-US" altLang="en-US" sz="1400" dirty="0" err="1">
                <a:solidFill>
                  <a:srgbClr val="92D050"/>
                </a:solidFill>
              </a:rPr>
              <a:t>Veach</a:t>
            </a:r>
            <a:r>
              <a:rPr lang="en-US" altLang="en-US" sz="1400" dirty="0">
                <a:solidFill>
                  <a:srgbClr val="92D050"/>
                </a:solidFill>
              </a:rPr>
              <a:t> and </a:t>
            </a:r>
            <a:r>
              <a:rPr lang="en-US" altLang="en-US" sz="1400" dirty="0" err="1">
                <a:solidFill>
                  <a:srgbClr val="92D050"/>
                </a:solidFill>
              </a:rPr>
              <a:t>Guibas</a:t>
            </a:r>
            <a:r>
              <a:rPr lang="en-US" altLang="en-US" sz="1400" dirty="0">
                <a:solidFill>
                  <a:srgbClr val="92D050"/>
                </a:solidFill>
              </a:rPr>
              <a:t> 1995</a:t>
            </a:r>
            <a:r>
              <a:rPr lang="en-US" altLang="en-US" sz="1400" dirty="0" smtClean="0">
                <a:solidFill>
                  <a:srgbClr val="92D050"/>
                </a:solidFill>
              </a:rPr>
              <a:t>] [</a:t>
            </a:r>
            <a:r>
              <a:rPr lang="en-US" altLang="en-US" sz="1400" dirty="0" err="1">
                <a:solidFill>
                  <a:srgbClr val="92D050"/>
                </a:solidFill>
              </a:rPr>
              <a:t>Clarberg</a:t>
            </a:r>
            <a:r>
              <a:rPr lang="en-US" altLang="en-US" sz="1400" dirty="0">
                <a:solidFill>
                  <a:srgbClr val="92D050"/>
                </a:solidFill>
              </a:rPr>
              <a:t> et al. 2005], [</a:t>
            </a:r>
            <a:r>
              <a:rPr lang="en-US" altLang="en-US" sz="1400" dirty="0" err="1">
                <a:solidFill>
                  <a:srgbClr val="92D050"/>
                </a:solidFill>
              </a:rPr>
              <a:t>Ramamoorthi</a:t>
            </a:r>
            <a:r>
              <a:rPr lang="en-US" altLang="en-US" sz="1400" dirty="0">
                <a:solidFill>
                  <a:srgbClr val="92D050"/>
                </a:solidFill>
              </a:rPr>
              <a:t> et al. 2007</a:t>
            </a:r>
            <a:r>
              <a:rPr lang="en-US" altLang="en-US" sz="1400" dirty="0" smtClean="0">
                <a:solidFill>
                  <a:srgbClr val="92D050"/>
                </a:solidFill>
              </a:rPr>
              <a:t>] [</a:t>
            </a:r>
            <a:r>
              <a:rPr lang="en-US" altLang="en-US" sz="1400" dirty="0" err="1">
                <a:solidFill>
                  <a:srgbClr val="92D050"/>
                </a:solidFill>
              </a:rPr>
              <a:t>Křivánek</a:t>
            </a:r>
            <a:r>
              <a:rPr lang="en-US" altLang="en-US" sz="1400" dirty="0">
                <a:solidFill>
                  <a:srgbClr val="92D050"/>
                </a:solidFill>
              </a:rPr>
              <a:t> and </a:t>
            </a:r>
            <a:r>
              <a:rPr lang="en-US" altLang="en-US" sz="1400" dirty="0" smtClean="0">
                <a:solidFill>
                  <a:srgbClr val="92D050"/>
                </a:solidFill>
              </a:rPr>
              <a:t>Colbert 2008] [</a:t>
            </a:r>
            <a:r>
              <a:rPr lang="en-US" altLang="en-US" sz="1400" dirty="0" err="1">
                <a:solidFill>
                  <a:srgbClr val="92D050"/>
                </a:solidFill>
              </a:rPr>
              <a:t>Soler</a:t>
            </a:r>
            <a:r>
              <a:rPr lang="en-US" altLang="en-US" sz="1400" dirty="0">
                <a:solidFill>
                  <a:srgbClr val="92D050"/>
                </a:solidFill>
              </a:rPr>
              <a:t> et al. 2009]</a:t>
            </a:r>
          </a:p>
          <a:p>
            <a:pPr lvl="1"/>
            <a:endParaRPr lang="en-US" altLang="en-US" dirty="0"/>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48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Efficient MC integration algorithms</a:t>
            </a:r>
          </a:p>
        </p:txBody>
      </p:sp>
      <p:sp>
        <p:nvSpPr>
          <p:cNvPr id="20483" name="Content Placeholder 2"/>
          <p:cNvSpPr>
            <a:spLocks noGrp="1"/>
          </p:cNvSpPr>
          <p:nvPr>
            <p:ph idx="1"/>
          </p:nvPr>
        </p:nvSpPr>
        <p:spPr>
          <a:xfrm>
            <a:off x="452438" y="1041400"/>
            <a:ext cx="8289925" cy="5045891"/>
          </a:xfrm>
        </p:spPr>
        <p:txBody>
          <a:bodyPr/>
          <a:lstStyle/>
          <a:p>
            <a:r>
              <a:rPr lang="en-US" altLang="en-US" dirty="0" smtClean="0"/>
              <a:t>Basic idea: reduce variance through better light path sampling</a:t>
            </a:r>
            <a:endParaRPr lang="en-US" altLang="en-US" dirty="0"/>
          </a:p>
          <a:p>
            <a:r>
              <a:rPr lang="en-US" altLang="en-US" dirty="0" smtClean="0"/>
              <a:t>Selected innovations:</a:t>
            </a:r>
          </a:p>
          <a:p>
            <a:pPr lvl="1"/>
            <a:r>
              <a:rPr lang="en-US" altLang="en-US" dirty="0" smtClean="0"/>
              <a:t>Unbiased methods</a:t>
            </a:r>
            <a:endParaRPr lang="en-US" altLang="en-US" dirty="0"/>
          </a:p>
          <a:p>
            <a:pPr marL="1028700" lvl="2" indent="0">
              <a:lnSpc>
                <a:spcPct val="100000"/>
              </a:lnSpc>
              <a:spcBef>
                <a:spcPts val="0"/>
              </a:spcBef>
              <a:buNone/>
            </a:pPr>
            <a:r>
              <a:rPr lang="en-US" altLang="en-US" sz="1400" dirty="0" smtClean="0">
                <a:solidFill>
                  <a:srgbClr val="92D050"/>
                </a:solidFill>
              </a:rPr>
              <a:t>[</a:t>
            </a:r>
            <a:r>
              <a:rPr lang="en-US" altLang="en-US" sz="1400" dirty="0" err="1">
                <a:solidFill>
                  <a:srgbClr val="92D050"/>
                </a:solidFill>
              </a:rPr>
              <a:t>Kajiya</a:t>
            </a:r>
            <a:r>
              <a:rPr lang="en-US" altLang="en-US" sz="1400" dirty="0">
                <a:solidFill>
                  <a:srgbClr val="92D050"/>
                </a:solidFill>
              </a:rPr>
              <a:t> 1986</a:t>
            </a:r>
            <a:r>
              <a:rPr lang="en-US" altLang="en-US" sz="1400" dirty="0" smtClean="0">
                <a:solidFill>
                  <a:srgbClr val="92D050"/>
                </a:solidFill>
              </a:rPr>
              <a:t>] [</a:t>
            </a:r>
            <a:r>
              <a:rPr lang="en-US" altLang="en-US" sz="1400" dirty="0" err="1">
                <a:solidFill>
                  <a:srgbClr val="92D050"/>
                </a:solidFill>
              </a:rPr>
              <a:t>Veach</a:t>
            </a:r>
            <a:r>
              <a:rPr lang="en-US" altLang="en-US" sz="1400" dirty="0">
                <a:solidFill>
                  <a:srgbClr val="92D050"/>
                </a:solidFill>
              </a:rPr>
              <a:t> and </a:t>
            </a:r>
            <a:r>
              <a:rPr lang="en-US" altLang="en-US" sz="1400" dirty="0" err="1">
                <a:solidFill>
                  <a:srgbClr val="92D050"/>
                </a:solidFill>
              </a:rPr>
              <a:t>Guibas</a:t>
            </a:r>
            <a:r>
              <a:rPr lang="en-US" altLang="en-US" sz="1400" dirty="0">
                <a:solidFill>
                  <a:srgbClr val="92D050"/>
                </a:solidFill>
              </a:rPr>
              <a:t> 1994, 1997</a:t>
            </a:r>
            <a:r>
              <a:rPr lang="en-US" altLang="en-US" sz="1400" dirty="0" smtClean="0">
                <a:solidFill>
                  <a:srgbClr val="92D050"/>
                </a:solidFill>
              </a:rPr>
              <a:t>] [</a:t>
            </a:r>
            <a:r>
              <a:rPr lang="en-US" altLang="en-US" sz="1400" dirty="0" err="1">
                <a:solidFill>
                  <a:srgbClr val="92D050"/>
                </a:solidFill>
              </a:rPr>
              <a:t>Lafortune</a:t>
            </a:r>
            <a:r>
              <a:rPr lang="en-US" altLang="en-US" sz="1400" dirty="0">
                <a:solidFill>
                  <a:srgbClr val="92D050"/>
                </a:solidFill>
              </a:rPr>
              <a:t> and Willems 1993], </a:t>
            </a:r>
            <a:r>
              <a:rPr lang="en-US" altLang="en-US" sz="1400" dirty="0" smtClean="0">
                <a:solidFill>
                  <a:srgbClr val="92D050"/>
                </a:solidFill>
              </a:rPr>
              <a:t>[</a:t>
            </a:r>
            <a:r>
              <a:rPr lang="en-US" altLang="en-US" sz="1400" dirty="0" err="1">
                <a:solidFill>
                  <a:srgbClr val="92D050"/>
                </a:solidFill>
              </a:rPr>
              <a:t>Jakob</a:t>
            </a:r>
            <a:r>
              <a:rPr lang="en-US" altLang="en-US" sz="1400" dirty="0">
                <a:solidFill>
                  <a:srgbClr val="92D050"/>
                </a:solidFill>
              </a:rPr>
              <a:t> and </a:t>
            </a:r>
            <a:r>
              <a:rPr lang="en-US" altLang="en-US" sz="1400" dirty="0" err="1">
                <a:solidFill>
                  <a:srgbClr val="92D050"/>
                </a:solidFill>
              </a:rPr>
              <a:t>Marschner</a:t>
            </a:r>
            <a:r>
              <a:rPr lang="en-US" altLang="en-US" sz="1400" dirty="0">
                <a:solidFill>
                  <a:srgbClr val="92D050"/>
                </a:solidFill>
              </a:rPr>
              <a:t> 2012</a:t>
            </a:r>
            <a:r>
              <a:rPr lang="en-US" altLang="en-US" sz="1400" dirty="0" smtClean="0">
                <a:solidFill>
                  <a:srgbClr val="92D050"/>
                </a:solidFill>
              </a:rPr>
              <a:t>] [</a:t>
            </a:r>
            <a:r>
              <a:rPr lang="en-US" altLang="en-US" sz="1400" dirty="0" err="1" smtClean="0">
                <a:solidFill>
                  <a:srgbClr val="92D050"/>
                </a:solidFill>
              </a:rPr>
              <a:t>Lehtinen</a:t>
            </a:r>
            <a:r>
              <a:rPr lang="en-US" altLang="en-US" sz="1400" dirty="0" smtClean="0">
                <a:solidFill>
                  <a:srgbClr val="92D050"/>
                </a:solidFill>
              </a:rPr>
              <a:t> </a:t>
            </a:r>
            <a:r>
              <a:rPr lang="en-US" altLang="en-US" sz="1400" dirty="0">
                <a:solidFill>
                  <a:srgbClr val="92D050"/>
                </a:solidFill>
              </a:rPr>
              <a:t>et al. 2013</a:t>
            </a:r>
            <a:r>
              <a:rPr lang="en-US" altLang="en-US" sz="1400" dirty="0" smtClean="0">
                <a:solidFill>
                  <a:srgbClr val="92D050"/>
                </a:solidFill>
              </a:rPr>
              <a:t>] [Hachisuka 2014] </a:t>
            </a:r>
          </a:p>
          <a:p>
            <a:pPr lvl="1"/>
            <a:r>
              <a:rPr lang="en-US" altLang="en-US" dirty="0" smtClean="0"/>
              <a:t>Biased methods</a:t>
            </a:r>
            <a:endParaRPr lang="en-US" altLang="en-US" dirty="0"/>
          </a:p>
          <a:p>
            <a:pPr marL="1028700" lvl="2" indent="0">
              <a:lnSpc>
                <a:spcPct val="100000"/>
              </a:lnSpc>
              <a:spcBef>
                <a:spcPts val="0"/>
              </a:spcBef>
              <a:buNone/>
            </a:pPr>
            <a:r>
              <a:rPr lang="en-US" altLang="en-US" sz="1400" dirty="0" smtClean="0">
                <a:solidFill>
                  <a:srgbClr val="92D050"/>
                </a:solidFill>
              </a:rPr>
              <a:t>[</a:t>
            </a:r>
            <a:r>
              <a:rPr lang="en-US" altLang="en-US" sz="1400" dirty="0">
                <a:solidFill>
                  <a:srgbClr val="92D050"/>
                </a:solidFill>
              </a:rPr>
              <a:t>Jensen 1996, </a:t>
            </a:r>
            <a:r>
              <a:rPr lang="en-US" altLang="en-US" sz="1400" dirty="0" smtClean="0">
                <a:solidFill>
                  <a:srgbClr val="92D050"/>
                </a:solidFill>
              </a:rPr>
              <a:t>2001] [Keller </a:t>
            </a:r>
            <a:r>
              <a:rPr lang="en-US" altLang="en-US" sz="1400" dirty="0">
                <a:solidFill>
                  <a:srgbClr val="92D050"/>
                </a:solidFill>
              </a:rPr>
              <a:t>1997</a:t>
            </a:r>
            <a:r>
              <a:rPr lang="en-US" altLang="en-US" sz="1400" dirty="0" smtClean="0">
                <a:solidFill>
                  <a:srgbClr val="92D050"/>
                </a:solidFill>
              </a:rPr>
              <a:t>] [</a:t>
            </a:r>
            <a:r>
              <a:rPr lang="en-US" altLang="en-US" sz="1400" dirty="0">
                <a:solidFill>
                  <a:srgbClr val="92D050"/>
                </a:solidFill>
              </a:rPr>
              <a:t>Walter et al. 2005, 2012</a:t>
            </a:r>
            <a:r>
              <a:rPr lang="en-US" altLang="en-US" sz="1400" dirty="0" smtClean="0">
                <a:solidFill>
                  <a:srgbClr val="92D050"/>
                </a:solidFill>
              </a:rPr>
              <a:t>] [</a:t>
            </a:r>
            <a:r>
              <a:rPr lang="en-US" altLang="en-US" sz="1400" dirty="0">
                <a:solidFill>
                  <a:srgbClr val="92D050"/>
                </a:solidFill>
              </a:rPr>
              <a:t>Hachisuka et al. 2008, 2009</a:t>
            </a:r>
            <a:r>
              <a:rPr lang="en-US" altLang="en-US" sz="1400" dirty="0" smtClean="0">
                <a:solidFill>
                  <a:srgbClr val="92D050"/>
                </a:solidFill>
              </a:rPr>
              <a:t>] [</a:t>
            </a:r>
            <a:r>
              <a:rPr lang="en-US" altLang="en-US" sz="1400" dirty="0" err="1">
                <a:solidFill>
                  <a:srgbClr val="92D050"/>
                </a:solidFill>
              </a:rPr>
              <a:t>Jarosz</a:t>
            </a:r>
            <a:r>
              <a:rPr lang="en-US" altLang="en-US" sz="1400" dirty="0">
                <a:solidFill>
                  <a:srgbClr val="92D050"/>
                </a:solidFill>
              </a:rPr>
              <a:t> et al. 2008] </a:t>
            </a:r>
            <a:r>
              <a:rPr lang="en-US" altLang="en-US" sz="1400" dirty="0" smtClean="0">
                <a:solidFill>
                  <a:srgbClr val="92D050"/>
                </a:solidFill>
              </a:rPr>
              <a:t>[</a:t>
            </a:r>
            <a:r>
              <a:rPr lang="en-US" altLang="en-US" sz="1400" dirty="0" err="1" smtClean="0">
                <a:solidFill>
                  <a:srgbClr val="92D050"/>
                </a:solidFill>
              </a:rPr>
              <a:t>Knaus</a:t>
            </a:r>
            <a:r>
              <a:rPr lang="en-US" altLang="en-US" sz="1400" dirty="0" smtClean="0">
                <a:solidFill>
                  <a:srgbClr val="92D050"/>
                </a:solidFill>
              </a:rPr>
              <a:t> and </a:t>
            </a:r>
            <a:r>
              <a:rPr lang="en-US" altLang="en-US" sz="1400" dirty="0" err="1" smtClean="0">
                <a:solidFill>
                  <a:srgbClr val="92D050"/>
                </a:solidFill>
              </a:rPr>
              <a:t>Zwicker</a:t>
            </a:r>
            <a:r>
              <a:rPr lang="en-US" altLang="en-US" sz="1400" dirty="0" smtClean="0">
                <a:solidFill>
                  <a:srgbClr val="92D050"/>
                </a:solidFill>
              </a:rPr>
              <a:t> 2011] [Hachisuka </a:t>
            </a:r>
            <a:r>
              <a:rPr lang="en-US" altLang="en-US" sz="1400" dirty="0">
                <a:solidFill>
                  <a:srgbClr val="92D050"/>
                </a:solidFill>
              </a:rPr>
              <a:t>and Jensen 2011] </a:t>
            </a:r>
            <a:r>
              <a:rPr lang="en-US" altLang="en-US" sz="1400" dirty="0" smtClean="0">
                <a:solidFill>
                  <a:srgbClr val="92D050"/>
                </a:solidFill>
              </a:rPr>
              <a:t>[</a:t>
            </a:r>
            <a:r>
              <a:rPr lang="en-US" altLang="en-US" sz="1400" dirty="0" err="1" smtClean="0">
                <a:solidFill>
                  <a:srgbClr val="92D050"/>
                </a:solidFill>
              </a:rPr>
              <a:t>Georgiev</a:t>
            </a:r>
            <a:r>
              <a:rPr lang="en-US" altLang="en-US" sz="1400" dirty="0" smtClean="0">
                <a:solidFill>
                  <a:srgbClr val="92D050"/>
                </a:solidFill>
              </a:rPr>
              <a:t> et al. 2012]</a:t>
            </a:r>
            <a:endParaRPr lang="en-US" altLang="en-US" sz="1400" dirty="0">
              <a:solidFill>
                <a:srgbClr val="92D050"/>
              </a:solidFill>
            </a:endParaRPr>
          </a:p>
          <a:p>
            <a:endParaRPr lang="en-US" altLang="en-US" dirty="0" smtClean="0"/>
          </a:p>
        </p:txBody>
      </p:sp>
    </p:spTree>
    <p:extLst>
      <p:ext uri="{BB962C8B-B14F-4D97-AF65-F5344CB8AC3E}">
        <p14:creationId xmlns:p14="http://schemas.microsoft.com/office/powerpoint/2010/main" val="2771765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98463" y="214313"/>
            <a:ext cx="8686800" cy="560387"/>
          </a:xfrm>
        </p:spPr>
        <p:txBody>
          <a:bodyPr/>
          <a:lstStyle/>
          <a:p>
            <a:r>
              <a:rPr lang="en-US" altLang="en-US" dirty="0" smtClean="0"/>
              <a:t>Exploiting properties of integrand</a:t>
            </a:r>
          </a:p>
        </p:txBody>
      </p:sp>
      <p:sp>
        <p:nvSpPr>
          <p:cNvPr id="40965" name="Content Placeholder 2"/>
          <p:cNvSpPr>
            <a:spLocks noGrp="1"/>
          </p:cNvSpPr>
          <p:nvPr>
            <p:ph idx="1"/>
          </p:nvPr>
        </p:nvSpPr>
        <p:spPr>
          <a:xfrm>
            <a:off x="446592" y="1041400"/>
            <a:ext cx="8523246" cy="4810760"/>
          </a:xfrm>
        </p:spPr>
        <p:txBody>
          <a:bodyPr/>
          <a:lstStyle/>
          <a:p>
            <a:r>
              <a:rPr lang="en-US" altLang="en-US" dirty="0" smtClean="0"/>
              <a:t>Basic idea: integrand </a:t>
            </a:r>
            <a:r>
              <a:rPr lang="en-US" altLang="en-US" i="1" dirty="0" smtClean="0"/>
              <a:t>f( ) </a:t>
            </a:r>
            <a:r>
              <a:rPr lang="en-US" altLang="en-US" dirty="0" smtClean="0"/>
              <a:t>has properties we can exploit to place or reuse </a:t>
            </a:r>
            <a:r>
              <a:rPr lang="en-US" altLang="en-US" dirty="0"/>
              <a:t>samples</a:t>
            </a:r>
          </a:p>
          <a:p>
            <a:r>
              <a:rPr lang="en-US" altLang="en-US" dirty="0" smtClean="0"/>
              <a:t>Selected innovations</a:t>
            </a:r>
            <a:r>
              <a:rPr lang="en-US" altLang="en-US" dirty="0"/>
              <a:t>:</a:t>
            </a:r>
          </a:p>
          <a:p>
            <a:pPr lvl="1"/>
            <a:r>
              <a:rPr lang="en-US" dirty="0"/>
              <a:t>Methods exploiting anisotropy</a:t>
            </a:r>
          </a:p>
          <a:p>
            <a:pPr marL="1028700" lvl="2" indent="0">
              <a:spcBef>
                <a:spcPts val="0"/>
              </a:spcBef>
              <a:buNone/>
            </a:pPr>
            <a:r>
              <a:rPr lang="en-US" sz="1400" dirty="0">
                <a:solidFill>
                  <a:srgbClr val="92D050"/>
                </a:solidFill>
              </a:rPr>
              <a:t>[Hachisuka et al. 2008</a:t>
            </a:r>
            <a:r>
              <a:rPr lang="en-US" sz="1400" dirty="0" smtClean="0">
                <a:solidFill>
                  <a:srgbClr val="92D050"/>
                </a:solidFill>
              </a:rPr>
              <a:t>] [Egan </a:t>
            </a:r>
            <a:r>
              <a:rPr lang="en-US" sz="1400" dirty="0">
                <a:solidFill>
                  <a:srgbClr val="92D050"/>
                </a:solidFill>
              </a:rPr>
              <a:t>et al. 2009, 2011</a:t>
            </a:r>
            <a:r>
              <a:rPr lang="en-US" sz="1400" dirty="0" smtClean="0">
                <a:solidFill>
                  <a:srgbClr val="92D050"/>
                </a:solidFill>
              </a:rPr>
              <a:t>] [</a:t>
            </a:r>
            <a:r>
              <a:rPr lang="en-US" sz="1400" dirty="0">
                <a:solidFill>
                  <a:srgbClr val="92D050"/>
                </a:solidFill>
              </a:rPr>
              <a:t>Mehta et al. 2012, 2013, 2014</a:t>
            </a:r>
            <a:r>
              <a:rPr lang="en-US" sz="1400" dirty="0" smtClean="0">
                <a:solidFill>
                  <a:srgbClr val="92D050"/>
                </a:solidFill>
              </a:rPr>
              <a:t>] [</a:t>
            </a:r>
            <a:r>
              <a:rPr lang="en-US" sz="1400" dirty="0" err="1">
                <a:solidFill>
                  <a:srgbClr val="92D050"/>
                </a:solidFill>
              </a:rPr>
              <a:t>Lehtinen</a:t>
            </a:r>
            <a:r>
              <a:rPr lang="en-US" sz="1400" dirty="0">
                <a:solidFill>
                  <a:srgbClr val="92D050"/>
                </a:solidFill>
              </a:rPr>
              <a:t> et al. 2011, 2012</a:t>
            </a:r>
            <a:r>
              <a:rPr lang="en-US" sz="1400" dirty="0" smtClean="0">
                <a:solidFill>
                  <a:srgbClr val="92D050"/>
                </a:solidFill>
              </a:rPr>
              <a:t>] [</a:t>
            </a:r>
            <a:r>
              <a:rPr lang="en-US" sz="1400" dirty="0" err="1">
                <a:solidFill>
                  <a:srgbClr val="92D050"/>
                </a:solidFill>
              </a:rPr>
              <a:t>Munkberg</a:t>
            </a:r>
            <a:r>
              <a:rPr lang="en-US" sz="1400" dirty="0">
                <a:solidFill>
                  <a:srgbClr val="92D050"/>
                </a:solidFill>
              </a:rPr>
              <a:t> et al. 2014]</a:t>
            </a:r>
          </a:p>
          <a:p>
            <a:pPr lvl="1"/>
            <a:r>
              <a:rPr lang="en-US" dirty="0" smtClean="0"/>
              <a:t>Methods exploiting transform domain</a:t>
            </a:r>
            <a:endParaRPr lang="en-US" dirty="0"/>
          </a:p>
          <a:p>
            <a:pPr marL="1028700" lvl="2" indent="0">
              <a:spcBef>
                <a:spcPts val="0"/>
              </a:spcBef>
              <a:buNone/>
            </a:pPr>
            <a:r>
              <a:rPr lang="en-US" sz="1400" dirty="0">
                <a:solidFill>
                  <a:srgbClr val="92D050"/>
                </a:solidFill>
              </a:rPr>
              <a:t>[Chai et al. 2000</a:t>
            </a:r>
            <a:r>
              <a:rPr lang="en-US" sz="1400" dirty="0" smtClean="0">
                <a:solidFill>
                  <a:srgbClr val="92D050"/>
                </a:solidFill>
              </a:rPr>
              <a:t>] [</a:t>
            </a:r>
            <a:r>
              <a:rPr lang="en-US" altLang="en-US" sz="1400" dirty="0" err="1">
                <a:solidFill>
                  <a:srgbClr val="92D050"/>
                </a:solidFill>
              </a:rPr>
              <a:t>Ramamoorthi</a:t>
            </a:r>
            <a:r>
              <a:rPr lang="en-US" altLang="en-US" sz="1400" dirty="0">
                <a:solidFill>
                  <a:srgbClr val="92D050"/>
                </a:solidFill>
              </a:rPr>
              <a:t> and </a:t>
            </a:r>
            <a:r>
              <a:rPr lang="en-US" altLang="en-US" sz="1400" dirty="0" err="1">
                <a:solidFill>
                  <a:srgbClr val="92D050"/>
                </a:solidFill>
              </a:rPr>
              <a:t>Hanrahan</a:t>
            </a:r>
            <a:r>
              <a:rPr lang="en-US" altLang="en-US" sz="1400" dirty="0">
                <a:solidFill>
                  <a:srgbClr val="92D050"/>
                </a:solidFill>
              </a:rPr>
              <a:t> 2001</a:t>
            </a:r>
            <a:r>
              <a:rPr lang="en-US" altLang="en-US" sz="1400" dirty="0" smtClean="0">
                <a:solidFill>
                  <a:srgbClr val="92D050"/>
                </a:solidFill>
              </a:rPr>
              <a:t>] [</a:t>
            </a:r>
            <a:r>
              <a:rPr lang="en-US" altLang="en-US" sz="1400" dirty="0">
                <a:solidFill>
                  <a:srgbClr val="92D050"/>
                </a:solidFill>
              </a:rPr>
              <a:t>Sloan et al. 2002, 2003], </a:t>
            </a:r>
            <a:r>
              <a:rPr lang="en-US" sz="1400" dirty="0">
                <a:solidFill>
                  <a:srgbClr val="92D050"/>
                </a:solidFill>
              </a:rPr>
              <a:t>[Durand et al. 2005</a:t>
            </a:r>
            <a:r>
              <a:rPr lang="en-US" sz="1400" dirty="0" smtClean="0">
                <a:solidFill>
                  <a:srgbClr val="92D050"/>
                </a:solidFill>
              </a:rPr>
              <a:t>] [</a:t>
            </a:r>
            <a:r>
              <a:rPr lang="en-US" sz="1400" dirty="0" err="1">
                <a:solidFill>
                  <a:srgbClr val="92D050"/>
                </a:solidFill>
              </a:rPr>
              <a:t>Soler</a:t>
            </a:r>
            <a:r>
              <a:rPr lang="en-US" sz="1400" dirty="0">
                <a:solidFill>
                  <a:srgbClr val="92D050"/>
                </a:solidFill>
              </a:rPr>
              <a:t> et al. 2009</a:t>
            </a:r>
            <a:r>
              <a:rPr lang="en-US" sz="1400" dirty="0" smtClean="0">
                <a:solidFill>
                  <a:srgbClr val="92D050"/>
                </a:solidFill>
              </a:rPr>
              <a:t>] [</a:t>
            </a:r>
            <a:r>
              <a:rPr lang="en-US" sz="1400" dirty="0" err="1">
                <a:solidFill>
                  <a:srgbClr val="92D050"/>
                </a:solidFill>
              </a:rPr>
              <a:t>Overbeck</a:t>
            </a:r>
            <a:r>
              <a:rPr lang="en-US" sz="1400" dirty="0">
                <a:solidFill>
                  <a:srgbClr val="92D050"/>
                </a:solidFill>
              </a:rPr>
              <a:t> et al. 2009</a:t>
            </a:r>
            <a:r>
              <a:rPr lang="en-US" sz="1400" dirty="0" smtClean="0">
                <a:solidFill>
                  <a:srgbClr val="92D050"/>
                </a:solidFill>
              </a:rPr>
              <a:t>] [Sen and Darabi 2011] [</a:t>
            </a:r>
            <a:r>
              <a:rPr lang="en-US" sz="1400" dirty="0" err="1">
                <a:solidFill>
                  <a:srgbClr val="92D050"/>
                </a:solidFill>
              </a:rPr>
              <a:t>Belcour</a:t>
            </a:r>
            <a:r>
              <a:rPr lang="en-US" sz="1400" dirty="0">
                <a:solidFill>
                  <a:srgbClr val="92D050"/>
                </a:solidFill>
              </a:rPr>
              <a:t> et al. 2013</a:t>
            </a:r>
            <a:r>
              <a:rPr lang="en-US" sz="1400" dirty="0" smtClean="0">
                <a:solidFill>
                  <a:srgbClr val="92D05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6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6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98463" y="214313"/>
            <a:ext cx="8686800" cy="560387"/>
          </a:xfrm>
        </p:spPr>
        <p:txBody>
          <a:bodyPr/>
          <a:lstStyle/>
          <a:p>
            <a:r>
              <a:rPr lang="en-US" altLang="en-US" dirty="0" smtClean="0"/>
              <a:t>Better models for specific scenes</a:t>
            </a:r>
          </a:p>
        </p:txBody>
      </p:sp>
      <p:sp>
        <p:nvSpPr>
          <p:cNvPr id="40965" name="Content Placeholder 2"/>
          <p:cNvSpPr>
            <a:spLocks noGrp="1"/>
          </p:cNvSpPr>
          <p:nvPr>
            <p:ph idx="1"/>
          </p:nvPr>
        </p:nvSpPr>
        <p:spPr>
          <a:xfrm>
            <a:off x="446592" y="1041400"/>
            <a:ext cx="8523246" cy="4810760"/>
          </a:xfrm>
        </p:spPr>
        <p:txBody>
          <a:bodyPr/>
          <a:lstStyle/>
          <a:p>
            <a:r>
              <a:rPr lang="en-US" altLang="en-US" dirty="0" smtClean="0"/>
              <a:t>Basic idea: efficient algorithms for specific light transport effects and materials</a:t>
            </a:r>
            <a:endParaRPr lang="en-US" altLang="en-US" dirty="0"/>
          </a:p>
          <a:p>
            <a:r>
              <a:rPr lang="en-US" altLang="en-US" dirty="0" smtClean="0"/>
              <a:t>Selected innovations</a:t>
            </a:r>
            <a:r>
              <a:rPr lang="en-US" altLang="en-US" dirty="0"/>
              <a:t>:</a:t>
            </a:r>
          </a:p>
          <a:p>
            <a:pPr lvl="1"/>
            <a:r>
              <a:rPr lang="en-US" dirty="0" smtClean="0"/>
              <a:t>Subsurface scattering</a:t>
            </a:r>
            <a:endParaRPr lang="en-US" dirty="0"/>
          </a:p>
          <a:p>
            <a:pPr marL="1028700" lvl="2" indent="0">
              <a:spcBef>
                <a:spcPts val="0"/>
              </a:spcBef>
              <a:buNone/>
            </a:pPr>
            <a:r>
              <a:rPr lang="en-US" sz="1400" dirty="0">
                <a:solidFill>
                  <a:srgbClr val="92D050"/>
                </a:solidFill>
              </a:rPr>
              <a:t>[Jensen 2001] [Donner and Jensen 2005] [</a:t>
            </a:r>
            <a:r>
              <a:rPr lang="en-US" sz="1400" dirty="0" err="1">
                <a:solidFill>
                  <a:srgbClr val="92D050"/>
                </a:solidFill>
              </a:rPr>
              <a:t>Hašan</a:t>
            </a:r>
            <a:r>
              <a:rPr lang="en-US" sz="1400" dirty="0">
                <a:solidFill>
                  <a:srgbClr val="92D050"/>
                </a:solidFill>
              </a:rPr>
              <a:t> et al. 2010] [</a:t>
            </a:r>
            <a:r>
              <a:rPr lang="en-US" sz="1400" dirty="0" err="1">
                <a:solidFill>
                  <a:srgbClr val="92D050"/>
                </a:solidFill>
              </a:rPr>
              <a:t>Gkioulekas</a:t>
            </a:r>
            <a:r>
              <a:rPr lang="en-US" sz="1400" dirty="0">
                <a:solidFill>
                  <a:srgbClr val="92D050"/>
                </a:solidFill>
              </a:rPr>
              <a:t> et al. 2013]</a:t>
            </a:r>
          </a:p>
          <a:p>
            <a:pPr lvl="1"/>
            <a:r>
              <a:rPr lang="en-US" dirty="0" smtClean="0"/>
              <a:t>Hair rendering</a:t>
            </a:r>
            <a:endParaRPr lang="en-US" dirty="0"/>
          </a:p>
          <a:p>
            <a:pPr marL="1028700" lvl="2" indent="0">
              <a:spcBef>
                <a:spcPts val="0"/>
              </a:spcBef>
              <a:buNone/>
            </a:pPr>
            <a:r>
              <a:rPr lang="en-US" sz="1400" dirty="0">
                <a:solidFill>
                  <a:srgbClr val="92D050"/>
                </a:solidFill>
              </a:rPr>
              <a:t>[</a:t>
            </a:r>
            <a:r>
              <a:rPr lang="en-US" sz="1400" dirty="0" err="1">
                <a:solidFill>
                  <a:srgbClr val="92D050"/>
                </a:solidFill>
              </a:rPr>
              <a:t>Marschner</a:t>
            </a:r>
            <a:r>
              <a:rPr lang="en-US" sz="1400" dirty="0">
                <a:solidFill>
                  <a:srgbClr val="92D050"/>
                </a:solidFill>
              </a:rPr>
              <a:t> et al. 2003] [</a:t>
            </a:r>
            <a:r>
              <a:rPr lang="en-US" sz="1400" dirty="0" err="1">
                <a:solidFill>
                  <a:srgbClr val="92D050"/>
                </a:solidFill>
              </a:rPr>
              <a:t>Selle</a:t>
            </a:r>
            <a:r>
              <a:rPr lang="en-US" sz="1400" dirty="0">
                <a:solidFill>
                  <a:srgbClr val="92D050"/>
                </a:solidFill>
              </a:rPr>
              <a:t> et al. 2008] [</a:t>
            </a:r>
            <a:r>
              <a:rPr lang="en-US" sz="1400" dirty="0" err="1">
                <a:solidFill>
                  <a:srgbClr val="92D050"/>
                </a:solidFill>
              </a:rPr>
              <a:t>Jakob</a:t>
            </a:r>
            <a:r>
              <a:rPr lang="en-US" sz="1400" dirty="0">
                <a:solidFill>
                  <a:srgbClr val="92D050"/>
                </a:solidFill>
              </a:rPr>
              <a:t> et al. 2009] [Xu et al. 2011]</a:t>
            </a:r>
          </a:p>
          <a:p>
            <a:pPr lvl="1"/>
            <a:r>
              <a:rPr lang="en-US" dirty="0" smtClean="0"/>
              <a:t>Cloth rendering</a:t>
            </a:r>
            <a:endParaRPr lang="en-US" dirty="0"/>
          </a:p>
          <a:p>
            <a:pPr marL="1028700" lvl="2" indent="0">
              <a:spcBef>
                <a:spcPts val="0"/>
              </a:spcBef>
              <a:buNone/>
            </a:pPr>
            <a:r>
              <a:rPr lang="en-US" sz="1400" dirty="0">
                <a:solidFill>
                  <a:srgbClr val="92D050"/>
                </a:solidFill>
              </a:rPr>
              <a:t>[Zhao et al. 2011, 2012] [</a:t>
            </a:r>
            <a:r>
              <a:rPr lang="en-US" sz="1400" dirty="0" err="1">
                <a:solidFill>
                  <a:srgbClr val="92D050"/>
                </a:solidFill>
              </a:rPr>
              <a:t>Irawan</a:t>
            </a:r>
            <a:r>
              <a:rPr lang="en-US" sz="1400" dirty="0">
                <a:solidFill>
                  <a:srgbClr val="92D050"/>
                </a:solidFill>
              </a:rPr>
              <a:t> and </a:t>
            </a:r>
            <a:r>
              <a:rPr lang="en-US" sz="1400" dirty="0" err="1">
                <a:solidFill>
                  <a:srgbClr val="92D050"/>
                </a:solidFill>
              </a:rPr>
              <a:t>Marschner</a:t>
            </a:r>
            <a:r>
              <a:rPr lang="en-US" sz="1400" dirty="0">
                <a:solidFill>
                  <a:srgbClr val="92D050"/>
                </a:solidFill>
              </a:rPr>
              <a:t> 2012] [</a:t>
            </a:r>
            <a:r>
              <a:rPr lang="en-US" sz="1400" dirty="0" err="1">
                <a:solidFill>
                  <a:srgbClr val="92D050"/>
                </a:solidFill>
              </a:rPr>
              <a:t>Sadeghi</a:t>
            </a:r>
            <a:r>
              <a:rPr lang="en-US" sz="1400" dirty="0">
                <a:solidFill>
                  <a:srgbClr val="92D050"/>
                </a:solidFill>
              </a:rPr>
              <a:t> et al. 2013]</a:t>
            </a:r>
            <a:endParaRPr lang="en-US" sz="1400" dirty="0" smtClean="0">
              <a:solidFill>
                <a:srgbClr val="92D050"/>
              </a:solidFill>
            </a:endParaRPr>
          </a:p>
          <a:p>
            <a:pPr lvl="1"/>
            <a:r>
              <a:rPr lang="en-US" dirty="0" smtClean="0"/>
              <a:t>Highly specular scenes</a:t>
            </a:r>
            <a:endParaRPr lang="en-US" dirty="0"/>
          </a:p>
          <a:p>
            <a:pPr marL="1028700" lvl="2" indent="0">
              <a:spcBef>
                <a:spcPts val="0"/>
              </a:spcBef>
              <a:buNone/>
            </a:pPr>
            <a:r>
              <a:rPr lang="en-US" sz="1400" dirty="0" smtClean="0">
                <a:solidFill>
                  <a:srgbClr val="92D050"/>
                </a:solidFill>
              </a:rPr>
              <a:t>[</a:t>
            </a:r>
            <a:r>
              <a:rPr lang="en-US" altLang="en-US" sz="1400" dirty="0" err="1">
                <a:solidFill>
                  <a:srgbClr val="92D050"/>
                </a:solidFill>
              </a:rPr>
              <a:t>Jakob</a:t>
            </a:r>
            <a:r>
              <a:rPr lang="en-US" altLang="en-US" sz="1400" dirty="0">
                <a:solidFill>
                  <a:srgbClr val="92D050"/>
                </a:solidFill>
              </a:rPr>
              <a:t> and </a:t>
            </a:r>
            <a:r>
              <a:rPr lang="en-US" altLang="en-US" sz="1400" dirty="0" err="1">
                <a:solidFill>
                  <a:srgbClr val="92D050"/>
                </a:solidFill>
              </a:rPr>
              <a:t>Marschner</a:t>
            </a:r>
            <a:r>
              <a:rPr lang="en-US" altLang="en-US" sz="1400" dirty="0">
                <a:solidFill>
                  <a:srgbClr val="92D050"/>
                </a:solidFill>
              </a:rPr>
              <a:t> 2012</a:t>
            </a:r>
            <a:r>
              <a:rPr lang="en-US" sz="1400" dirty="0" smtClean="0">
                <a:solidFill>
                  <a:srgbClr val="92D050"/>
                </a:solidFill>
              </a:rPr>
              <a:t>]</a:t>
            </a:r>
            <a:endParaRPr lang="en-US" sz="1400" dirty="0">
              <a:solidFill>
                <a:srgbClr val="92D050"/>
              </a:solidFill>
            </a:endParaRPr>
          </a:p>
          <a:p>
            <a:pPr marL="1028700" lvl="2" indent="0">
              <a:spcBef>
                <a:spcPts val="0"/>
              </a:spcBef>
              <a:buNone/>
            </a:pPr>
            <a:endParaRPr lang="en-US" sz="1400" dirty="0">
              <a:solidFill>
                <a:srgbClr val="92D050"/>
              </a:solidFill>
            </a:endParaRPr>
          </a:p>
          <a:p>
            <a:pPr marL="1028700" lvl="2" indent="0">
              <a:spcBef>
                <a:spcPts val="0"/>
              </a:spcBef>
              <a:buNone/>
            </a:pPr>
            <a:endParaRPr lang="en-US" sz="1400" dirty="0" smtClean="0">
              <a:solidFill>
                <a:srgbClr val="92D050"/>
              </a:solidFill>
            </a:endParaRPr>
          </a:p>
        </p:txBody>
      </p:sp>
    </p:spTree>
    <p:extLst>
      <p:ext uri="{BB962C8B-B14F-4D97-AF65-F5344CB8AC3E}">
        <p14:creationId xmlns:p14="http://schemas.microsoft.com/office/powerpoint/2010/main" val="1468039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6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6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6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6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6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96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smtClean="0"/>
              <a:t>So why do we still need this course?</a:t>
            </a:r>
          </a:p>
        </p:txBody>
      </p:sp>
      <p:sp>
        <p:nvSpPr>
          <p:cNvPr id="50179" name="Content Placeholder 2"/>
          <p:cNvSpPr>
            <a:spLocks noGrp="1"/>
          </p:cNvSpPr>
          <p:nvPr>
            <p:ph idx="1"/>
          </p:nvPr>
        </p:nvSpPr>
        <p:spPr/>
        <p:txBody>
          <a:bodyPr/>
          <a:lstStyle/>
          <a:p>
            <a:pPr>
              <a:spcBef>
                <a:spcPts val="1480"/>
              </a:spcBef>
            </a:pPr>
            <a:r>
              <a:rPr lang="en-US" altLang="en-US" dirty="0" smtClean="0"/>
              <a:t>Monte Carlo rendering of complex scenes still takes many hours in production</a:t>
            </a:r>
          </a:p>
          <a:p>
            <a:pPr>
              <a:spcBef>
                <a:spcPts val="1480"/>
              </a:spcBef>
            </a:pPr>
            <a:r>
              <a:rPr lang="en-US" altLang="en-US" dirty="0" smtClean="0"/>
              <a:t>Algorithmic improvements have been offset by increases </a:t>
            </a:r>
            <a:r>
              <a:rPr lang="en-US" altLang="en-US" dirty="0" smtClean="0"/>
              <a:t>in </a:t>
            </a:r>
            <a:r>
              <a:rPr lang="en-US" altLang="en-US" dirty="0"/>
              <a:t>scene </a:t>
            </a:r>
            <a:r>
              <a:rPr lang="en-US" altLang="en-US" dirty="0" smtClean="0"/>
              <a:t>complexity</a:t>
            </a:r>
            <a:endParaRPr lang="en-US" altLang="en-US" dirty="0" smtClean="0"/>
          </a:p>
          <a:p>
            <a:pPr>
              <a:spcBef>
                <a:spcPts val="1480"/>
              </a:spcBef>
            </a:pPr>
            <a:r>
              <a:rPr lang="en-US" altLang="en-US" dirty="0" smtClean="0"/>
              <a:t>Complicates </a:t>
            </a:r>
            <a:r>
              <a:rPr lang="en-US" altLang="en-US" dirty="0" smtClean="0"/>
              <a:t>use of Monte Carlo rendering in production environments</a:t>
            </a:r>
          </a:p>
          <a:p>
            <a:pPr>
              <a:spcBef>
                <a:spcPts val="1480"/>
              </a:spcBef>
            </a:pPr>
            <a:r>
              <a:rPr lang="en-US" altLang="en-US" dirty="0" smtClean="0"/>
              <a:t>We present approaches orthogonal to many of these previous </a:t>
            </a:r>
            <a:r>
              <a:rPr lang="en-US" altLang="en-US" dirty="0" smtClean="0"/>
              <a:t>methods</a:t>
            </a:r>
          </a:p>
          <a:p>
            <a:pPr>
              <a:spcBef>
                <a:spcPts val="1480"/>
              </a:spcBef>
            </a:pPr>
            <a:r>
              <a:rPr lang="en-US" altLang="en-US" dirty="0" smtClean="0"/>
              <a:t>They work in screen space – independent of scene complexity</a:t>
            </a:r>
            <a:endParaRPr lang="en-US" altLang="en-US" dirty="0" smtClean="0"/>
          </a:p>
          <a:p>
            <a:pPr>
              <a:spcBef>
                <a:spcPts val="1480"/>
              </a:spcBef>
            </a:pPr>
            <a:r>
              <a:rPr lang="en-US" altLang="en-US" dirty="0" smtClean="0"/>
              <a:t>Can </a:t>
            </a:r>
            <a:r>
              <a:rPr lang="en-US" altLang="en-US" dirty="0" smtClean="0"/>
              <a:t>produce high quality results quickly…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result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782" y="1595047"/>
            <a:ext cx="6072876" cy="4048584"/>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782" y="1595894"/>
            <a:ext cx="6072876" cy="4048584"/>
          </a:xfrm>
          <a:prstGeom prst="rect">
            <a:avLst/>
          </a:prstGeom>
          <a:ln>
            <a:solidFill>
              <a:schemeClr val="tx1"/>
            </a:solidFill>
          </a:ln>
        </p:spPr>
      </p:pic>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33930" t="27881" r="43536" b="27882"/>
          <a:stretch/>
        </p:blipFill>
        <p:spPr>
          <a:xfrm>
            <a:off x="6287288" y="1816187"/>
            <a:ext cx="2756816" cy="3607999"/>
          </a:xfrm>
          <a:prstGeom prst="rect">
            <a:avLst/>
          </a:prstGeom>
          <a:ln>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33931" t="27861" r="43536" b="27903"/>
          <a:stretch/>
        </p:blipFill>
        <p:spPr>
          <a:xfrm>
            <a:off x="6287288" y="1816188"/>
            <a:ext cx="2756816" cy="3607997"/>
          </a:xfrm>
          <a:prstGeom prst="rect">
            <a:avLst/>
          </a:prstGeom>
          <a:ln>
            <a:solidFill>
              <a:schemeClr val="tx1"/>
            </a:solidFill>
          </a:ln>
        </p:spPr>
      </p:pic>
      <p:sp>
        <p:nvSpPr>
          <p:cNvPr id="8" name="Rectangle 7"/>
          <p:cNvSpPr/>
          <p:nvPr/>
        </p:nvSpPr>
        <p:spPr bwMode="auto">
          <a:xfrm>
            <a:off x="2169335" y="2724705"/>
            <a:ext cx="1368448" cy="179096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1" name="TextBox 10"/>
          <p:cNvSpPr txBox="1"/>
          <p:nvPr/>
        </p:nvSpPr>
        <p:spPr>
          <a:xfrm>
            <a:off x="1915556" y="5644478"/>
            <a:ext cx="2459328" cy="830997"/>
          </a:xfrm>
          <a:prstGeom prst="rect">
            <a:avLst/>
          </a:prstGeom>
          <a:noFill/>
        </p:spPr>
        <p:txBody>
          <a:bodyPr wrap="none" rtlCol="0">
            <a:spAutoFit/>
          </a:bodyPr>
          <a:lstStyle/>
          <a:p>
            <a:pPr algn="ctr"/>
            <a:r>
              <a:rPr lang="en-US" dirty="0" smtClean="0"/>
              <a:t>4 samples/pixel</a:t>
            </a:r>
          </a:p>
          <a:p>
            <a:pPr algn="ctr"/>
            <a:r>
              <a:rPr lang="en-US" dirty="0" smtClean="0"/>
              <a:t>(40.8 sec)</a:t>
            </a:r>
          </a:p>
        </p:txBody>
      </p:sp>
      <p:sp>
        <p:nvSpPr>
          <p:cNvPr id="12" name="TextBox 11"/>
          <p:cNvSpPr txBox="1"/>
          <p:nvPr/>
        </p:nvSpPr>
        <p:spPr>
          <a:xfrm>
            <a:off x="1735218" y="1134229"/>
            <a:ext cx="2820004" cy="461665"/>
          </a:xfrm>
          <a:prstGeom prst="rect">
            <a:avLst/>
          </a:prstGeom>
          <a:noFill/>
        </p:spPr>
        <p:txBody>
          <a:bodyPr wrap="none" rtlCol="0">
            <a:spAutoFit/>
          </a:bodyPr>
          <a:lstStyle/>
          <a:p>
            <a:pPr algn="ctr"/>
            <a:r>
              <a:rPr lang="en-US" dirty="0" smtClean="0"/>
              <a:t>Path traced scene</a:t>
            </a:r>
          </a:p>
        </p:txBody>
      </p:sp>
      <p:sp>
        <p:nvSpPr>
          <p:cNvPr id="13" name="TextBox 12"/>
          <p:cNvSpPr txBox="1"/>
          <p:nvPr/>
        </p:nvSpPr>
        <p:spPr>
          <a:xfrm>
            <a:off x="2035784" y="1134392"/>
            <a:ext cx="2218877" cy="461665"/>
          </a:xfrm>
          <a:prstGeom prst="rect">
            <a:avLst/>
          </a:prstGeom>
          <a:noFill/>
        </p:spPr>
        <p:txBody>
          <a:bodyPr wrap="none" rtlCol="0">
            <a:spAutoFit/>
          </a:bodyPr>
          <a:lstStyle/>
          <a:p>
            <a:pPr algn="ctr"/>
            <a:r>
              <a:rPr lang="en-US" dirty="0" smtClean="0"/>
              <a:t>Filtered result</a:t>
            </a:r>
          </a:p>
        </p:txBody>
      </p:sp>
      <p:sp>
        <p:nvSpPr>
          <p:cNvPr id="14" name="TextBox 13"/>
          <p:cNvSpPr txBox="1"/>
          <p:nvPr/>
        </p:nvSpPr>
        <p:spPr>
          <a:xfrm>
            <a:off x="1915558" y="5644530"/>
            <a:ext cx="2459328" cy="830997"/>
          </a:xfrm>
          <a:prstGeom prst="rect">
            <a:avLst/>
          </a:prstGeom>
          <a:noFill/>
        </p:spPr>
        <p:txBody>
          <a:bodyPr wrap="none" rtlCol="0">
            <a:spAutoFit/>
          </a:bodyPr>
          <a:lstStyle/>
          <a:p>
            <a:pPr algn="ctr"/>
            <a:r>
              <a:rPr lang="en-US" dirty="0" smtClean="0"/>
              <a:t>4 samples/pixel</a:t>
            </a:r>
          </a:p>
          <a:p>
            <a:pPr algn="ctr"/>
            <a:r>
              <a:rPr lang="en-US" dirty="0" smtClean="0"/>
              <a:t>(48.9 sec)</a:t>
            </a:r>
          </a:p>
        </p:txBody>
      </p:sp>
      <p:sp>
        <p:nvSpPr>
          <p:cNvPr id="15" name="TextBox 14"/>
          <p:cNvSpPr txBox="1"/>
          <p:nvPr/>
        </p:nvSpPr>
        <p:spPr>
          <a:xfrm>
            <a:off x="5789866" y="992734"/>
            <a:ext cx="3264035" cy="461665"/>
          </a:xfrm>
          <a:prstGeom prst="rect">
            <a:avLst/>
          </a:prstGeom>
          <a:noFill/>
        </p:spPr>
        <p:txBody>
          <a:bodyPr wrap="none" rtlCol="0">
            <a:spAutoFit/>
          </a:bodyPr>
          <a:lstStyle/>
          <a:p>
            <a:pPr algn="ctr"/>
            <a:r>
              <a:rPr lang="en-US" dirty="0" smtClean="0">
                <a:solidFill>
                  <a:srgbClr val="92D050"/>
                </a:solidFill>
              </a:rPr>
              <a:t>[Kalantari et al. 2015]</a:t>
            </a:r>
          </a:p>
        </p:txBody>
      </p:sp>
      <p:sp>
        <p:nvSpPr>
          <p:cNvPr id="16" name="TextBox 15"/>
          <p:cNvSpPr txBox="1"/>
          <p:nvPr/>
        </p:nvSpPr>
        <p:spPr>
          <a:xfrm>
            <a:off x="5008057" y="5677767"/>
            <a:ext cx="3857146" cy="400110"/>
          </a:xfrm>
          <a:prstGeom prst="rect">
            <a:avLst/>
          </a:prstGeom>
          <a:noFill/>
        </p:spPr>
        <p:txBody>
          <a:bodyPr wrap="none" rtlCol="0">
            <a:spAutoFit/>
          </a:bodyPr>
          <a:lstStyle/>
          <a:p>
            <a:pPr algn="ctr"/>
            <a:r>
              <a:rPr lang="en-US" sz="2000" dirty="0" smtClean="0">
                <a:solidFill>
                  <a:srgbClr val="FFC000"/>
                </a:solidFill>
              </a:rPr>
              <a:t>using only post-process filter!</a:t>
            </a:r>
          </a:p>
        </p:txBody>
      </p:sp>
      <p:sp>
        <p:nvSpPr>
          <p:cNvPr id="17" name="TextBox 6"/>
          <p:cNvSpPr txBox="1">
            <a:spLocks noChangeArrowheads="1"/>
          </p:cNvSpPr>
          <p:nvPr/>
        </p:nvSpPr>
        <p:spPr bwMode="auto">
          <a:xfrm>
            <a:off x="73946" y="5642258"/>
            <a:ext cx="3239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r>
              <a:rPr lang="en-US" altLang="en-US" sz="1000" i="1" dirty="0" smtClean="0"/>
              <a:t>scene by Jo Ann Elliott</a:t>
            </a:r>
            <a:endParaRPr lang="en-US" altLang="en-US" sz="1000" i="1" dirty="0"/>
          </a:p>
        </p:txBody>
      </p:sp>
    </p:spTree>
    <p:extLst>
      <p:ext uri="{BB962C8B-B14F-4D97-AF65-F5344CB8AC3E}">
        <p14:creationId xmlns:p14="http://schemas.microsoft.com/office/powerpoint/2010/main" val="24114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1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1" grpId="1"/>
      <p:bldP spid="12" grpId="0"/>
      <p:bldP spid="12" grpId="1"/>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bwMode="auto">
          <a:xfrm>
            <a:off x="0" y="6115722"/>
            <a:ext cx="9144000" cy="742278"/>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useBgFill="1">
        <p:nvSpPr>
          <p:cNvPr id="3" name="Rectangle 2"/>
          <p:cNvSpPr/>
          <p:nvPr/>
        </p:nvSpPr>
        <p:spPr bwMode="auto">
          <a:xfrm>
            <a:off x="335280" y="577326"/>
            <a:ext cx="8593567" cy="742278"/>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 name="TextBox 3"/>
          <p:cNvSpPr txBox="1"/>
          <p:nvPr/>
        </p:nvSpPr>
        <p:spPr>
          <a:xfrm>
            <a:off x="1825094" y="577326"/>
            <a:ext cx="5580374" cy="923330"/>
          </a:xfrm>
          <a:prstGeom prst="rect">
            <a:avLst/>
          </a:prstGeom>
          <a:noFill/>
        </p:spPr>
        <p:txBody>
          <a:bodyPr wrap="none" rtlCol="0">
            <a:spAutoFit/>
          </a:bodyPr>
          <a:lstStyle/>
          <a:p>
            <a:r>
              <a:rPr lang="en-US" sz="5400" dirty="0" smtClean="0">
                <a:solidFill>
                  <a:srgbClr val="5E8AB4"/>
                </a:solidFill>
                <a:latin typeface="Helvetica Neue" panose="02000803000000090004" pitchFamily="2"/>
              </a:rPr>
              <a:t>INTRODUCTION</a:t>
            </a:r>
            <a:endParaRPr lang="en-US" sz="5400" dirty="0">
              <a:solidFill>
                <a:srgbClr val="5E8AB4"/>
              </a:solidFill>
              <a:latin typeface="Helvetica Neue" panose="02000803000000090004" pitchFamily="2"/>
            </a:endParaRPr>
          </a:p>
        </p:txBody>
      </p:sp>
      <p:pic>
        <p:nvPicPr>
          <p:cNvPr id="5122" name="Picture 2" descr="D:\Courses\SIGGRAPHCourse\ImageSpaceAdaptiveRendering\Slides\Artwork\S15 Logo PNG\S15_BLogo_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328" y="5715179"/>
            <a:ext cx="1445344" cy="9818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0" y="1602031"/>
            <a:ext cx="9144000" cy="3847795"/>
            <a:chOff x="0" y="1675181"/>
            <a:chExt cx="9144000" cy="3847795"/>
          </a:xfrm>
        </p:grpSpPr>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5138" b="10050"/>
            <a:stretch/>
          </p:blipFill>
          <p:spPr bwMode="auto">
            <a:xfrm>
              <a:off x="0" y="1675181"/>
              <a:ext cx="9144000" cy="3847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bwMode="auto">
            <a:xfrm>
              <a:off x="0" y="1675181"/>
              <a:ext cx="9144000" cy="0"/>
            </a:xfrm>
            <a:prstGeom prst="line">
              <a:avLst/>
            </a:prstGeom>
            <a:solidFill>
              <a:schemeClr val="tx2"/>
            </a:solidFill>
            <a:ln w="12700" cap="flat" cmpd="sng" algn="ctr">
              <a:solidFill>
                <a:schemeClr val="tx2"/>
              </a:solidFill>
              <a:prstDash val="solid"/>
              <a:round/>
              <a:headEnd type="none" w="med" len="med"/>
              <a:tailEnd type="none" w="med" len="med"/>
            </a:ln>
            <a:effectLst/>
          </p:spPr>
        </p:cxnSp>
        <p:cxnSp>
          <p:nvCxnSpPr>
            <p:cNvPr id="9" name="Straight Connector 8"/>
            <p:cNvCxnSpPr/>
            <p:nvPr/>
          </p:nvCxnSpPr>
          <p:spPr bwMode="auto">
            <a:xfrm>
              <a:off x="0" y="5522976"/>
              <a:ext cx="9144000" cy="0"/>
            </a:xfrm>
            <a:prstGeom prst="line">
              <a:avLst/>
            </a:prstGeom>
            <a:solidFill>
              <a:schemeClr val="tx2"/>
            </a:solidFill>
            <a:ln w="12700" cap="flat" cmpd="sng" algn="ctr">
              <a:solidFill>
                <a:schemeClr val="tx2"/>
              </a:solidFill>
              <a:prstDash val="solid"/>
              <a:round/>
              <a:headEnd type="none" w="med" len="med"/>
              <a:tailEnd type="none" w="med" len="med"/>
            </a:ln>
            <a:effectLst/>
          </p:spPr>
        </p:cxnSp>
      </p:grpSp>
      <p:sp>
        <p:nvSpPr>
          <p:cNvPr id="10" name="TextBox 6"/>
          <p:cNvSpPr txBox="1">
            <a:spLocks noChangeArrowheads="1"/>
          </p:cNvSpPr>
          <p:nvPr/>
        </p:nvSpPr>
        <p:spPr bwMode="auto">
          <a:xfrm>
            <a:off x="5904118" y="5440444"/>
            <a:ext cx="3239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lnSpc>
                <a:spcPct val="90000"/>
              </a:lnSpc>
              <a:spcBef>
                <a:spcPct val="50000"/>
              </a:spcBef>
              <a:buClr>
                <a:schemeClr val="accent1"/>
              </a:buClr>
              <a:buSzPct val="80000"/>
              <a:buFont typeface="Monotype Sorts"/>
              <a:buNone/>
            </a:pPr>
            <a:r>
              <a:rPr lang="en-US" altLang="en-US" sz="1000" i="1" dirty="0" smtClean="0"/>
              <a:t>scene by M. Leal </a:t>
            </a:r>
            <a:r>
              <a:rPr lang="en-US" altLang="en-US" sz="1000" i="1" dirty="0" err="1" smtClean="0"/>
              <a:t>Llaguno</a:t>
            </a:r>
            <a:endParaRPr lang="en-US" altLang="en-US" sz="1000" i="1" dirty="0"/>
          </a:p>
        </p:txBody>
      </p:sp>
    </p:spTree>
    <p:extLst>
      <p:ext uri="{BB962C8B-B14F-4D97-AF65-F5344CB8AC3E}">
        <p14:creationId xmlns:p14="http://schemas.microsoft.com/office/powerpoint/2010/main" val="3523179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sampling + reconstruction</a:t>
            </a:r>
            <a:endParaRPr lang="en-US" dirty="0"/>
          </a:p>
        </p:txBody>
      </p:sp>
      <p:sp>
        <p:nvSpPr>
          <p:cNvPr id="3" name="Content Placeholder 2"/>
          <p:cNvSpPr>
            <a:spLocks noGrp="1"/>
          </p:cNvSpPr>
          <p:nvPr>
            <p:ph idx="1"/>
          </p:nvPr>
        </p:nvSpPr>
        <p:spPr>
          <a:xfrm>
            <a:off x="452438" y="1041400"/>
            <a:ext cx="8545258" cy="5257800"/>
          </a:xfrm>
        </p:spPr>
        <p:txBody>
          <a:bodyPr/>
          <a:lstStyle/>
          <a:p>
            <a:r>
              <a:rPr lang="en-US" dirty="0" smtClean="0"/>
              <a:t>These algorithms use 2 kinds of noise reduction strategies, sometimes combined:</a:t>
            </a:r>
          </a:p>
          <a:p>
            <a:pPr marL="1085850" lvl="1" indent="-514350">
              <a:buSzPct val="100000"/>
              <a:buFont typeface="+mj-lt"/>
              <a:buAutoNum type="arabicPeriod"/>
            </a:pPr>
            <a:r>
              <a:rPr lang="en-US" dirty="0"/>
              <a:t>Adaptive sampling algorithms</a:t>
            </a:r>
          </a:p>
          <a:p>
            <a:pPr lvl="2">
              <a:buFont typeface="Wingdings" panose="05000000000000000000" pitchFamily="2" charset="2"/>
              <a:buChar char="§"/>
            </a:pPr>
            <a:r>
              <a:rPr lang="en-US" dirty="0"/>
              <a:t>Use information from renderer to position new samples better to reduce noise</a:t>
            </a:r>
          </a:p>
          <a:p>
            <a:pPr lvl="2">
              <a:buFont typeface="Wingdings" panose="05000000000000000000" pitchFamily="2" charset="2"/>
              <a:buChar char="§"/>
            </a:pPr>
            <a:endParaRPr lang="en-US" sz="1000" dirty="0"/>
          </a:p>
          <a:p>
            <a:pPr marL="1085850" lvl="1" indent="-514350">
              <a:buSzPct val="100000"/>
              <a:buFont typeface="+mj-lt"/>
              <a:buAutoNum type="arabicPeriod"/>
            </a:pPr>
            <a:r>
              <a:rPr lang="en-US" dirty="0" smtClean="0"/>
              <a:t>Reconstruction (filtering) algorithms</a:t>
            </a:r>
          </a:p>
          <a:p>
            <a:pPr lvl="2">
              <a:spcAft>
                <a:spcPts val="600"/>
              </a:spcAft>
              <a:buFont typeface="Wingdings" panose="05000000000000000000" pitchFamily="2" charset="2"/>
              <a:buChar char="§"/>
            </a:pPr>
            <a:r>
              <a:rPr lang="en-US" dirty="0" smtClean="0"/>
              <a:t>Use information from renderer to remove MC noise directly</a:t>
            </a:r>
            <a:endParaRPr lang="en-US" sz="1000" dirty="0"/>
          </a:p>
          <a:p>
            <a:r>
              <a:rPr lang="en-US" dirty="0" smtClean="0"/>
              <a:t>Both methods have been explored in the past!</a:t>
            </a:r>
            <a:endParaRPr lang="en-US" dirty="0"/>
          </a:p>
          <a:p>
            <a:pPr lvl="2"/>
            <a:endParaRPr lang="en-US" dirty="0" smtClean="0"/>
          </a:p>
        </p:txBody>
      </p:sp>
    </p:spTree>
    <p:extLst>
      <p:ext uri="{BB962C8B-B14F-4D97-AF65-F5344CB8AC3E}">
        <p14:creationId xmlns:p14="http://schemas.microsoft.com/office/powerpoint/2010/main" val="178427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smtClean="0"/>
              <a:t>Previous work on adaptive sampling</a:t>
            </a:r>
          </a:p>
        </p:txBody>
      </p:sp>
      <p:sp>
        <p:nvSpPr>
          <p:cNvPr id="33795" name="Content Placeholder 2"/>
          <p:cNvSpPr>
            <a:spLocks noGrp="1"/>
          </p:cNvSpPr>
          <p:nvPr>
            <p:ph idx="1"/>
          </p:nvPr>
        </p:nvSpPr>
        <p:spPr>
          <a:xfrm>
            <a:off x="320768" y="1041399"/>
            <a:ext cx="8603780" cy="4218229"/>
          </a:xfrm>
        </p:spPr>
        <p:txBody>
          <a:bodyPr/>
          <a:lstStyle/>
          <a:p>
            <a:r>
              <a:rPr lang="en-US" altLang="en-US" dirty="0" smtClean="0"/>
              <a:t>Early on, researchers observed potential of adaptively sampling the scene</a:t>
            </a:r>
          </a:p>
          <a:p>
            <a:r>
              <a:rPr lang="en-US" altLang="en-US" dirty="0" smtClean="0"/>
              <a:t>Large body of work using adaptive sampling to reduce Monte Carlo noise                             </a:t>
            </a:r>
            <a:r>
              <a:rPr lang="en-US" altLang="en-US" sz="1400" dirty="0">
                <a:solidFill>
                  <a:srgbClr val="92D050"/>
                </a:solidFill>
              </a:rPr>
              <a:t>[Mitchell 1987, 1991] [Painter and Sloan 1989] [Bolin and Meyer 1998] [</a:t>
            </a:r>
            <a:r>
              <a:rPr lang="en-US" altLang="en-US" sz="1400" dirty="0" err="1">
                <a:solidFill>
                  <a:srgbClr val="92D050"/>
                </a:solidFill>
              </a:rPr>
              <a:t>Guo</a:t>
            </a:r>
            <a:r>
              <a:rPr lang="en-US" altLang="en-US" sz="1400" dirty="0">
                <a:solidFill>
                  <a:srgbClr val="92D050"/>
                </a:solidFill>
              </a:rPr>
              <a:t> 1998] [</a:t>
            </a:r>
            <a:r>
              <a:rPr lang="en-US" altLang="en-US" sz="1400" dirty="0" err="1">
                <a:solidFill>
                  <a:srgbClr val="92D050"/>
                </a:solidFill>
              </a:rPr>
              <a:t>Bala</a:t>
            </a:r>
            <a:r>
              <a:rPr lang="en-US" altLang="en-US" sz="1400" dirty="0">
                <a:solidFill>
                  <a:srgbClr val="92D050"/>
                </a:solidFill>
              </a:rPr>
              <a:t> et al. 2003] [Hachisuka et al. 2008] [</a:t>
            </a:r>
            <a:r>
              <a:rPr lang="en-US" altLang="en-US" sz="1400" dirty="0" err="1">
                <a:solidFill>
                  <a:srgbClr val="92D050"/>
                </a:solidFill>
              </a:rPr>
              <a:t>Overbeck</a:t>
            </a:r>
            <a:r>
              <a:rPr lang="en-US" altLang="en-US" sz="1400" dirty="0">
                <a:solidFill>
                  <a:srgbClr val="92D050"/>
                </a:solidFill>
              </a:rPr>
              <a:t> et al. 2009] [</a:t>
            </a:r>
            <a:r>
              <a:rPr lang="en-US" altLang="en-US" sz="1400" dirty="0" err="1">
                <a:solidFill>
                  <a:srgbClr val="92D050"/>
                </a:solidFill>
              </a:rPr>
              <a:t>Soler</a:t>
            </a:r>
            <a:r>
              <a:rPr lang="en-US" altLang="en-US" sz="1400" dirty="0">
                <a:solidFill>
                  <a:srgbClr val="92D050"/>
                </a:solidFill>
              </a:rPr>
              <a:t> et al. </a:t>
            </a:r>
            <a:r>
              <a:rPr lang="en-US" altLang="en-US" sz="1400" dirty="0" smtClean="0">
                <a:solidFill>
                  <a:srgbClr val="92D050"/>
                </a:solidFill>
              </a:rPr>
              <a:t>2009] [</a:t>
            </a:r>
            <a:r>
              <a:rPr lang="en-US" altLang="en-US" sz="1400" dirty="0" err="1" smtClean="0">
                <a:solidFill>
                  <a:srgbClr val="92D050"/>
                </a:solidFill>
              </a:rPr>
              <a:t>Belcour</a:t>
            </a:r>
            <a:r>
              <a:rPr lang="en-US" altLang="en-US" sz="1400" dirty="0" smtClean="0">
                <a:solidFill>
                  <a:srgbClr val="92D050"/>
                </a:solidFill>
              </a:rPr>
              <a:t> et al. 2013]</a:t>
            </a:r>
            <a:endParaRPr lang="en-US" altLang="en-US" sz="1400" dirty="0"/>
          </a:p>
          <a:p>
            <a:r>
              <a:rPr lang="en-US" altLang="en-US" dirty="0" smtClean="0"/>
              <a:t>Typically use simple reconstruction kernel (box filter or sheared filter) at the back end</a:t>
            </a:r>
          </a:p>
          <a:p>
            <a:r>
              <a:rPr lang="en-US" altLang="en-US" dirty="0" smtClean="0"/>
              <a:t>These new methods combine adaptive sampling with complex image-space filters:</a:t>
            </a:r>
          </a:p>
          <a:p>
            <a:pPr lvl="1"/>
            <a:r>
              <a:rPr lang="en-US" altLang="en-US" dirty="0" smtClean="0"/>
              <a:t>Cross-bilateral</a:t>
            </a:r>
          </a:p>
          <a:p>
            <a:pPr lvl="1">
              <a:spcBef>
                <a:spcPts val="1200"/>
              </a:spcBef>
            </a:pPr>
            <a:r>
              <a:rPr lang="en-US" altLang="en-US" dirty="0" smtClean="0"/>
              <a:t>Cross non-local means</a:t>
            </a:r>
          </a:p>
        </p:txBody>
      </p:sp>
      <p:pic>
        <p:nvPicPr>
          <p:cNvPr id="4" name="Picture 2"/>
          <p:cNvPicPr>
            <a:picLocks noChangeAspect="1" noChangeArrowheads="1"/>
          </p:cNvPicPr>
          <p:nvPr/>
        </p:nvPicPr>
        <p:blipFill>
          <a:blip r:embed="rId2" cstate="print"/>
          <a:srcRect/>
          <a:stretch>
            <a:fillRect/>
          </a:stretch>
        </p:blipFill>
        <p:spPr bwMode="auto">
          <a:xfrm>
            <a:off x="381000" y="2472414"/>
            <a:ext cx="4099278" cy="2667000"/>
          </a:xfrm>
          <a:prstGeom prst="rect">
            <a:avLst/>
          </a:prstGeom>
          <a:noFill/>
          <a:ln w="9525">
            <a:solidFill>
              <a:schemeClr val="tx1"/>
            </a:solidFill>
            <a:miter lim="800000"/>
            <a:headEnd/>
            <a:tailEnd/>
          </a:ln>
          <a:effectLst>
            <a:outerShdw blurRad="101600" algn="tl" rotWithShape="0">
              <a:prstClr val="black">
                <a:alpha val="70000"/>
              </a:prstClr>
            </a:outerShdw>
          </a:effectLst>
        </p:spPr>
      </p:pic>
      <p:pic>
        <p:nvPicPr>
          <p:cNvPr id="5" name="Picture 3"/>
          <p:cNvPicPr>
            <a:picLocks noChangeAspect="1" noChangeArrowheads="1"/>
          </p:cNvPicPr>
          <p:nvPr/>
        </p:nvPicPr>
        <p:blipFill>
          <a:blip r:embed="rId3" cstate="print"/>
          <a:srcRect/>
          <a:stretch>
            <a:fillRect/>
          </a:stretch>
        </p:blipFill>
        <p:spPr bwMode="auto">
          <a:xfrm>
            <a:off x="4695825" y="2472414"/>
            <a:ext cx="4067175" cy="2644084"/>
          </a:xfrm>
          <a:prstGeom prst="rect">
            <a:avLst/>
          </a:prstGeom>
          <a:noFill/>
          <a:ln w="9525">
            <a:solidFill>
              <a:schemeClr val="tx1"/>
            </a:solidFill>
            <a:miter lim="800000"/>
            <a:headEnd/>
            <a:tailEnd/>
          </a:ln>
          <a:effectLst>
            <a:outerShdw blurRad="101600" algn="t" rotWithShape="0">
              <a:prstClr val="black">
                <a:alpha val="70000"/>
              </a:prstClr>
            </a:outerShdw>
          </a:effectLst>
        </p:spPr>
      </p:pic>
      <p:sp>
        <p:nvSpPr>
          <p:cNvPr id="2" name="TextBox 1"/>
          <p:cNvSpPr txBox="1"/>
          <p:nvPr/>
        </p:nvSpPr>
        <p:spPr>
          <a:xfrm>
            <a:off x="1431807" y="5116363"/>
            <a:ext cx="1997663" cy="461665"/>
          </a:xfrm>
          <a:prstGeom prst="rect">
            <a:avLst/>
          </a:prstGeom>
          <a:noFill/>
        </p:spPr>
        <p:txBody>
          <a:bodyPr wrap="none" rtlCol="0">
            <a:spAutoFit/>
          </a:bodyPr>
          <a:lstStyle/>
          <a:p>
            <a:pPr algn="ctr"/>
            <a:r>
              <a:rPr lang="en-US" dirty="0" smtClean="0"/>
              <a:t>sample map</a:t>
            </a:r>
            <a:endParaRPr lang="en-US" dirty="0"/>
          </a:p>
        </p:txBody>
      </p:sp>
      <p:sp>
        <p:nvSpPr>
          <p:cNvPr id="7" name="TextBox 6"/>
          <p:cNvSpPr txBox="1"/>
          <p:nvPr/>
        </p:nvSpPr>
        <p:spPr>
          <a:xfrm>
            <a:off x="5490932" y="5116362"/>
            <a:ext cx="2476960" cy="461665"/>
          </a:xfrm>
          <a:prstGeom prst="rect">
            <a:avLst/>
          </a:prstGeom>
          <a:noFill/>
        </p:spPr>
        <p:txBody>
          <a:bodyPr wrap="none" rtlCol="0">
            <a:spAutoFit/>
          </a:bodyPr>
          <a:lstStyle/>
          <a:p>
            <a:pPr algn="ctr"/>
            <a:r>
              <a:rPr lang="en-US" dirty="0" smtClean="0"/>
              <a:t>rendered image</a:t>
            </a:r>
            <a:endParaRPr lang="en-US" dirty="0"/>
          </a:p>
        </p:txBody>
      </p:sp>
      <p:sp>
        <p:nvSpPr>
          <p:cNvPr id="3" name="TextBox 2"/>
          <p:cNvSpPr txBox="1"/>
          <p:nvPr/>
        </p:nvSpPr>
        <p:spPr>
          <a:xfrm>
            <a:off x="304160" y="2103082"/>
            <a:ext cx="1774845" cy="369332"/>
          </a:xfrm>
          <a:prstGeom prst="rect">
            <a:avLst/>
          </a:prstGeom>
          <a:noFill/>
        </p:spPr>
        <p:txBody>
          <a:bodyPr wrap="none" rtlCol="0">
            <a:spAutoFit/>
          </a:bodyPr>
          <a:lstStyle/>
          <a:p>
            <a:r>
              <a:rPr lang="en-US" sz="1800" dirty="0" smtClean="0">
                <a:solidFill>
                  <a:srgbClr val="92D050"/>
                </a:solidFill>
              </a:rPr>
              <a:t>[Mitchell 1987]</a:t>
            </a:r>
            <a:endParaRPr lang="en-US" sz="1800" dirty="0">
              <a:solidFill>
                <a:srgbClr val="92D050"/>
              </a:solidFill>
            </a:endParaRPr>
          </a:p>
        </p:txBody>
      </p:sp>
    </p:spTree>
    <p:extLst>
      <p:ext uri="{BB962C8B-B14F-4D97-AF65-F5344CB8AC3E}">
        <p14:creationId xmlns:p14="http://schemas.microsoft.com/office/powerpoint/2010/main" val="1336405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795">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795">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smtClean="0"/>
              <a:t>Previous work on filtering</a:t>
            </a:r>
          </a:p>
        </p:txBody>
      </p:sp>
      <p:sp>
        <p:nvSpPr>
          <p:cNvPr id="33795" name="Content Placeholder 2"/>
          <p:cNvSpPr>
            <a:spLocks noGrp="1"/>
          </p:cNvSpPr>
          <p:nvPr>
            <p:ph idx="1"/>
          </p:nvPr>
        </p:nvSpPr>
        <p:spPr>
          <a:xfrm>
            <a:off x="335893" y="1041399"/>
            <a:ext cx="8727425" cy="5744883"/>
          </a:xfrm>
        </p:spPr>
        <p:txBody>
          <a:bodyPr/>
          <a:lstStyle/>
          <a:p>
            <a:r>
              <a:rPr lang="en-US" altLang="en-US" dirty="0" smtClean="0"/>
              <a:t>Denoising fully general MC distributed effects      </a:t>
            </a:r>
            <a:r>
              <a:rPr lang="en-US" altLang="en-US" sz="1400" dirty="0">
                <a:solidFill>
                  <a:srgbClr val="92D050"/>
                </a:solidFill>
              </a:rPr>
              <a:t>[Lee and </a:t>
            </a:r>
            <a:r>
              <a:rPr lang="en-US" altLang="en-US" sz="1400" dirty="0" err="1">
                <a:solidFill>
                  <a:srgbClr val="92D050"/>
                </a:solidFill>
              </a:rPr>
              <a:t>Redner</a:t>
            </a:r>
            <a:r>
              <a:rPr lang="en-US" altLang="en-US" sz="1400" dirty="0">
                <a:solidFill>
                  <a:srgbClr val="92D050"/>
                </a:solidFill>
              </a:rPr>
              <a:t> 1990] [</a:t>
            </a:r>
            <a:r>
              <a:rPr lang="en-US" altLang="en-US" sz="1400" dirty="0" err="1">
                <a:solidFill>
                  <a:srgbClr val="92D050"/>
                </a:solidFill>
              </a:rPr>
              <a:t>Rushmeier</a:t>
            </a:r>
            <a:r>
              <a:rPr lang="en-US" altLang="en-US" sz="1400" dirty="0">
                <a:solidFill>
                  <a:srgbClr val="92D050"/>
                </a:solidFill>
              </a:rPr>
              <a:t> and Ward 1994</a:t>
            </a:r>
            <a:r>
              <a:rPr lang="en-US" altLang="en-US" sz="1400" dirty="0" smtClean="0">
                <a:solidFill>
                  <a:srgbClr val="92D050"/>
                </a:solidFill>
              </a:rPr>
              <a:t>]</a:t>
            </a:r>
          </a:p>
          <a:p>
            <a:endParaRPr lang="en-US" altLang="en-US" sz="1100" dirty="0" smtClean="0"/>
          </a:p>
          <a:p>
            <a:pPr>
              <a:spcBef>
                <a:spcPts val="600"/>
              </a:spcBef>
            </a:pPr>
            <a:r>
              <a:rPr lang="en-US" altLang="en-US" dirty="0" smtClean="0"/>
              <a:t>Denoising specific distributed effects:</a:t>
            </a:r>
          </a:p>
          <a:p>
            <a:pPr lvl="1">
              <a:spcBef>
                <a:spcPts val="30"/>
              </a:spcBef>
            </a:pPr>
            <a:r>
              <a:rPr lang="en-US" altLang="en-US" dirty="0" smtClean="0"/>
              <a:t>Illumination noise                                        </a:t>
            </a:r>
            <a:r>
              <a:rPr lang="en-US" altLang="en-US" sz="1400" dirty="0" smtClean="0">
                <a:solidFill>
                  <a:srgbClr val="92D050"/>
                </a:solidFill>
              </a:rPr>
              <a:t>[</a:t>
            </a:r>
            <a:r>
              <a:rPr lang="en-US" altLang="en-US" sz="1400" dirty="0">
                <a:solidFill>
                  <a:srgbClr val="92D050"/>
                </a:solidFill>
              </a:rPr>
              <a:t>Jensen </a:t>
            </a:r>
            <a:r>
              <a:rPr lang="en-US" altLang="en-US" sz="1400" dirty="0" smtClean="0">
                <a:solidFill>
                  <a:srgbClr val="92D050"/>
                </a:solidFill>
              </a:rPr>
              <a:t>&amp; Christensen </a:t>
            </a:r>
            <a:r>
              <a:rPr lang="en-US" altLang="en-US" sz="1400" dirty="0">
                <a:solidFill>
                  <a:srgbClr val="92D050"/>
                </a:solidFill>
              </a:rPr>
              <a:t>1995] [McCool 1999</a:t>
            </a:r>
            <a:r>
              <a:rPr lang="en-US" altLang="en-US" sz="1400" dirty="0" smtClean="0">
                <a:solidFill>
                  <a:srgbClr val="92D050"/>
                </a:solidFill>
              </a:rPr>
              <a:t>] [</a:t>
            </a:r>
            <a:r>
              <a:rPr lang="en-US" altLang="en-US" sz="1400" dirty="0">
                <a:solidFill>
                  <a:srgbClr val="92D050"/>
                </a:solidFill>
              </a:rPr>
              <a:t>Xu </a:t>
            </a:r>
            <a:r>
              <a:rPr lang="en-US" altLang="en-US" sz="1400" dirty="0" smtClean="0">
                <a:solidFill>
                  <a:srgbClr val="92D050"/>
                </a:solidFill>
              </a:rPr>
              <a:t>&amp; </a:t>
            </a:r>
            <a:r>
              <a:rPr lang="en-US" altLang="en-US" sz="1400" dirty="0" err="1" smtClean="0">
                <a:solidFill>
                  <a:srgbClr val="92D050"/>
                </a:solidFill>
              </a:rPr>
              <a:t>Pattanaik</a:t>
            </a:r>
            <a:r>
              <a:rPr lang="en-US" altLang="en-US" sz="1400" dirty="0" smtClean="0">
                <a:solidFill>
                  <a:srgbClr val="92D050"/>
                </a:solidFill>
              </a:rPr>
              <a:t> </a:t>
            </a:r>
            <a:r>
              <a:rPr lang="en-US" altLang="en-US" sz="1400" dirty="0">
                <a:solidFill>
                  <a:srgbClr val="92D050"/>
                </a:solidFill>
              </a:rPr>
              <a:t>2005</a:t>
            </a:r>
            <a:r>
              <a:rPr lang="en-US" altLang="en-US" sz="1400" dirty="0" smtClean="0">
                <a:solidFill>
                  <a:srgbClr val="92D050"/>
                </a:solidFill>
              </a:rPr>
              <a:t>] [</a:t>
            </a:r>
            <a:r>
              <a:rPr lang="en-US" altLang="en-US" sz="1400" dirty="0">
                <a:solidFill>
                  <a:srgbClr val="92D050"/>
                </a:solidFill>
              </a:rPr>
              <a:t>Meyer </a:t>
            </a:r>
            <a:r>
              <a:rPr lang="en-US" altLang="en-US" sz="1400" dirty="0" smtClean="0">
                <a:solidFill>
                  <a:srgbClr val="92D050"/>
                </a:solidFill>
              </a:rPr>
              <a:t>&amp; Anderson </a:t>
            </a:r>
            <a:r>
              <a:rPr lang="en-US" altLang="en-US" sz="1400" dirty="0">
                <a:solidFill>
                  <a:srgbClr val="92D050"/>
                </a:solidFill>
              </a:rPr>
              <a:t>2006] [Segovia et al. 2006] [</a:t>
            </a:r>
            <a:r>
              <a:rPr lang="en-US" altLang="en-US" sz="1400" dirty="0" err="1">
                <a:solidFill>
                  <a:srgbClr val="92D050"/>
                </a:solidFill>
              </a:rPr>
              <a:t>Laine</a:t>
            </a:r>
            <a:r>
              <a:rPr lang="en-US" altLang="en-US" sz="1400" dirty="0">
                <a:solidFill>
                  <a:srgbClr val="92D050"/>
                </a:solidFill>
              </a:rPr>
              <a:t> et al. </a:t>
            </a:r>
            <a:r>
              <a:rPr lang="en-US" altLang="en-US" sz="1400" dirty="0" smtClean="0">
                <a:solidFill>
                  <a:srgbClr val="92D050"/>
                </a:solidFill>
              </a:rPr>
              <a:t>2007] [</a:t>
            </a:r>
            <a:r>
              <a:rPr lang="en-US" altLang="en-US" sz="1400" dirty="0" err="1" smtClean="0">
                <a:solidFill>
                  <a:srgbClr val="92D050"/>
                </a:solidFill>
              </a:rPr>
              <a:t>Bauszat</a:t>
            </a:r>
            <a:r>
              <a:rPr lang="en-US" altLang="en-US" sz="1400" dirty="0" smtClean="0">
                <a:solidFill>
                  <a:srgbClr val="92D050"/>
                </a:solidFill>
              </a:rPr>
              <a:t> et al. 2011] [Egan </a:t>
            </a:r>
            <a:r>
              <a:rPr lang="en-US" altLang="en-US" sz="1400" dirty="0">
                <a:solidFill>
                  <a:srgbClr val="92D050"/>
                </a:solidFill>
              </a:rPr>
              <a:t>et al. 2011</a:t>
            </a:r>
            <a:r>
              <a:rPr lang="en-US" altLang="en-US" sz="1400" dirty="0" smtClean="0">
                <a:solidFill>
                  <a:srgbClr val="92D050"/>
                </a:solidFill>
              </a:rPr>
              <a:t>]</a:t>
            </a:r>
            <a:endParaRPr lang="en-US" altLang="en-US" dirty="0" smtClean="0"/>
          </a:p>
          <a:p>
            <a:pPr lvl="1"/>
            <a:r>
              <a:rPr lang="en-US" altLang="en-US" dirty="0" smtClean="0"/>
              <a:t>Depth of field or motion blur noise              </a:t>
            </a:r>
            <a:r>
              <a:rPr lang="en-US" altLang="zh-CN" sz="1400" dirty="0" smtClean="0">
                <a:solidFill>
                  <a:srgbClr val="92D050"/>
                </a:solidFill>
              </a:rPr>
              <a:t>[Egan et al. 2009] [</a:t>
            </a:r>
            <a:r>
              <a:rPr lang="en-US" altLang="zh-CN" sz="1400" dirty="0" err="1" smtClean="0">
                <a:solidFill>
                  <a:srgbClr val="92D050"/>
                </a:solidFill>
              </a:rPr>
              <a:t>Soler</a:t>
            </a:r>
            <a:r>
              <a:rPr lang="en-US" altLang="zh-CN" sz="1400" dirty="0" smtClean="0">
                <a:solidFill>
                  <a:srgbClr val="92D050"/>
                </a:solidFill>
              </a:rPr>
              <a:t> et al. 2009] [Chen et al. 2011]</a:t>
            </a:r>
          </a:p>
          <a:p>
            <a:pPr lvl="1"/>
            <a:r>
              <a:rPr lang="en-US" altLang="en-US" dirty="0" smtClean="0"/>
              <a:t>Real-time illumination                                   </a:t>
            </a:r>
            <a:r>
              <a:rPr lang="en-US" altLang="zh-CN" sz="1400" dirty="0" smtClean="0">
                <a:solidFill>
                  <a:srgbClr val="92D050"/>
                </a:solidFill>
              </a:rPr>
              <a:t>[</a:t>
            </a:r>
            <a:r>
              <a:rPr lang="en-US" altLang="en-US" sz="1400" dirty="0" err="1" smtClean="0">
                <a:solidFill>
                  <a:srgbClr val="92D050"/>
                </a:solidFill>
              </a:rPr>
              <a:t>Dammertz</a:t>
            </a:r>
            <a:r>
              <a:rPr lang="en-US" altLang="en-US" sz="1400" dirty="0" smtClean="0">
                <a:solidFill>
                  <a:srgbClr val="92D050"/>
                </a:solidFill>
              </a:rPr>
              <a:t> et al. 2010] [Mehta et al. </a:t>
            </a:r>
            <a:r>
              <a:rPr lang="en-US" altLang="zh-CN" sz="1400" dirty="0" smtClean="0">
                <a:solidFill>
                  <a:srgbClr val="92D050"/>
                </a:solidFill>
              </a:rPr>
              <a:t>2012, </a:t>
            </a:r>
            <a:r>
              <a:rPr lang="en-US" altLang="en-US" sz="1400" dirty="0" smtClean="0">
                <a:solidFill>
                  <a:srgbClr val="92D050"/>
                </a:solidFill>
              </a:rPr>
              <a:t>2013]</a:t>
            </a:r>
            <a:endParaRPr lang="en-US" altLang="en-US" dirty="0" smtClean="0"/>
          </a:p>
          <a:p>
            <a:pPr lvl="1"/>
            <a:r>
              <a:rPr lang="en-US" altLang="en-US" dirty="0" smtClean="0"/>
              <a:t>Real-time depth </a:t>
            </a:r>
            <a:r>
              <a:rPr lang="en-US" altLang="en-US" dirty="0"/>
              <a:t>of </a:t>
            </a:r>
            <a:r>
              <a:rPr lang="en-US" altLang="en-US" dirty="0" smtClean="0"/>
              <a:t>field or motion blur </a:t>
            </a:r>
            <a:r>
              <a:rPr lang="en-US" altLang="en-US" dirty="0"/>
              <a:t>noise </a:t>
            </a:r>
            <a:r>
              <a:rPr lang="en-US" altLang="en-US" dirty="0" smtClean="0"/>
              <a:t>                   </a:t>
            </a:r>
            <a:r>
              <a:rPr lang="en-US" altLang="zh-CN" sz="1400" dirty="0" smtClean="0">
                <a:solidFill>
                  <a:srgbClr val="92D050"/>
                </a:solidFill>
              </a:rPr>
              <a:t>[</a:t>
            </a:r>
            <a:r>
              <a:rPr lang="en-US" altLang="zh-CN" sz="1400" dirty="0">
                <a:solidFill>
                  <a:srgbClr val="92D050"/>
                </a:solidFill>
              </a:rPr>
              <a:t>Shirley et al. </a:t>
            </a:r>
            <a:r>
              <a:rPr lang="en-US" altLang="zh-CN" sz="1400" dirty="0" smtClean="0">
                <a:solidFill>
                  <a:srgbClr val="92D050"/>
                </a:solidFill>
              </a:rPr>
              <a:t>2011] </a:t>
            </a:r>
            <a:r>
              <a:rPr lang="en-US" altLang="zh-CN" sz="1400" dirty="0">
                <a:solidFill>
                  <a:srgbClr val="92D050"/>
                </a:solidFill>
              </a:rPr>
              <a:t>[</a:t>
            </a:r>
            <a:r>
              <a:rPr lang="en-US" altLang="zh-CN" sz="1400" dirty="0" err="1">
                <a:solidFill>
                  <a:srgbClr val="92D050"/>
                </a:solidFill>
              </a:rPr>
              <a:t>Munkberg</a:t>
            </a:r>
            <a:r>
              <a:rPr lang="en-US" altLang="zh-CN" sz="1400" dirty="0">
                <a:solidFill>
                  <a:srgbClr val="92D050"/>
                </a:solidFill>
              </a:rPr>
              <a:t> et al. 2014]</a:t>
            </a:r>
            <a:r>
              <a:rPr lang="en-US" altLang="zh-CN" sz="1400" dirty="0" smtClean="0">
                <a:solidFill>
                  <a:srgbClr val="92D050"/>
                </a:solidFill>
              </a:rPr>
              <a:t> </a:t>
            </a:r>
            <a:endParaRPr lang="en-US" altLang="en-US" dirty="0" smtClean="0"/>
          </a:p>
          <a:p>
            <a:pPr lvl="1"/>
            <a:r>
              <a:rPr lang="en-US" altLang="en-US" dirty="0" smtClean="0"/>
              <a:t>Real-time illumination + depth of field noise </a:t>
            </a:r>
            <a:r>
              <a:rPr lang="en-US" altLang="zh-CN" sz="1400" dirty="0" smtClean="0">
                <a:solidFill>
                  <a:srgbClr val="92D050"/>
                </a:solidFill>
              </a:rPr>
              <a:t>[Mehta et al. 2014] [</a:t>
            </a:r>
            <a:r>
              <a:rPr lang="en-US" altLang="zh-CN" sz="1400" dirty="0" err="1" smtClean="0">
                <a:solidFill>
                  <a:srgbClr val="92D050"/>
                </a:solidFill>
              </a:rPr>
              <a:t>Bauszat</a:t>
            </a:r>
            <a:r>
              <a:rPr lang="en-US" altLang="zh-CN" sz="1400" dirty="0" smtClean="0">
                <a:solidFill>
                  <a:srgbClr val="92D050"/>
                </a:solidFill>
              </a:rPr>
              <a:t> et al. 2015]</a:t>
            </a:r>
            <a:endParaRPr lang="en-US" altLang="en-US" sz="1400" dirty="0" smtClean="0"/>
          </a:p>
        </p:txBody>
      </p:sp>
    </p:spTree>
    <p:extLst>
      <p:ext uri="{BB962C8B-B14F-4D97-AF65-F5344CB8AC3E}">
        <p14:creationId xmlns:p14="http://schemas.microsoft.com/office/powerpoint/2010/main" val="45043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smtClean="0"/>
              <a:t>New general filtering algorithms</a:t>
            </a:r>
          </a:p>
        </p:txBody>
      </p:sp>
      <p:sp>
        <p:nvSpPr>
          <p:cNvPr id="33795" name="Content Placeholder 2"/>
          <p:cNvSpPr>
            <a:spLocks noGrp="1"/>
          </p:cNvSpPr>
          <p:nvPr>
            <p:ph idx="1"/>
          </p:nvPr>
        </p:nvSpPr>
        <p:spPr>
          <a:xfrm>
            <a:off x="320768" y="1041399"/>
            <a:ext cx="8603780" cy="4218229"/>
          </a:xfrm>
        </p:spPr>
        <p:txBody>
          <a:bodyPr/>
          <a:lstStyle/>
          <a:p>
            <a:pPr>
              <a:spcBef>
                <a:spcPts val="1300"/>
              </a:spcBef>
            </a:pPr>
            <a:r>
              <a:rPr lang="en-US" dirty="0"/>
              <a:t>Fully general – work for all distributed effects</a:t>
            </a:r>
          </a:p>
          <a:p>
            <a:pPr>
              <a:spcBef>
                <a:spcPts val="1300"/>
              </a:spcBef>
            </a:pPr>
            <a:r>
              <a:rPr lang="en-US" dirty="0" smtClean="0"/>
              <a:t>Some </a:t>
            </a:r>
            <a:r>
              <a:rPr lang="en-US" dirty="0"/>
              <a:t>combine adaptive sampling + filtering         </a:t>
            </a:r>
            <a:r>
              <a:rPr lang="en-US" sz="1400" dirty="0">
                <a:solidFill>
                  <a:srgbClr val="92D050"/>
                </a:solidFill>
              </a:rPr>
              <a:t>[</a:t>
            </a:r>
            <a:r>
              <a:rPr lang="en-US" sz="1400" dirty="0" err="1">
                <a:solidFill>
                  <a:srgbClr val="92D050"/>
                </a:solidFill>
              </a:rPr>
              <a:t>Rousselle</a:t>
            </a:r>
            <a:r>
              <a:rPr lang="en-US" sz="1400" dirty="0">
                <a:solidFill>
                  <a:srgbClr val="92D050"/>
                </a:solidFill>
              </a:rPr>
              <a:t> et al. 2011, 2012, 2013] [Kalantari and Sen 2013] [Moon et al. 2014]</a:t>
            </a:r>
            <a:endParaRPr lang="en-US" sz="1400" dirty="0"/>
          </a:p>
          <a:p>
            <a:pPr>
              <a:spcBef>
                <a:spcPts val="1300"/>
              </a:spcBef>
            </a:pPr>
            <a:r>
              <a:rPr lang="en-US" dirty="0"/>
              <a:t>Others are entirely post-process filters            </a:t>
            </a:r>
            <a:r>
              <a:rPr lang="en-US" sz="1400" dirty="0">
                <a:solidFill>
                  <a:srgbClr val="92D050"/>
                </a:solidFill>
              </a:rPr>
              <a:t>[Sen and Darabi 2011, 2012] [Kalantari and Sen 2015</a:t>
            </a:r>
            <a:r>
              <a:rPr lang="en-US" sz="1400" dirty="0" smtClean="0">
                <a:solidFill>
                  <a:srgbClr val="92D050"/>
                </a:solidFill>
              </a:rPr>
              <a:t>]</a:t>
            </a:r>
            <a:endParaRPr lang="en-US" dirty="0"/>
          </a:p>
          <a:p>
            <a:pPr>
              <a:spcBef>
                <a:spcPts val="1300"/>
              </a:spcBef>
            </a:pPr>
            <a:r>
              <a:rPr lang="en-US" dirty="0" smtClean="0"/>
              <a:t>Filters using </a:t>
            </a:r>
            <a:r>
              <a:rPr lang="en-US" dirty="0"/>
              <a:t>only information from renderer</a:t>
            </a:r>
          </a:p>
          <a:p>
            <a:pPr>
              <a:spcBef>
                <a:spcPts val="1300"/>
              </a:spcBef>
            </a:pPr>
            <a:r>
              <a:rPr lang="en-US" dirty="0" smtClean="0"/>
              <a:t>Work </a:t>
            </a:r>
            <a:r>
              <a:rPr lang="en-US" dirty="0"/>
              <a:t>in image space, </a:t>
            </a:r>
            <a:r>
              <a:rPr lang="en-US" dirty="0" smtClean="0"/>
              <a:t>independent </a:t>
            </a:r>
            <a:r>
              <a:rPr lang="en-US" dirty="0"/>
              <a:t>of scene </a:t>
            </a:r>
            <a:r>
              <a:rPr lang="en-US" dirty="0" smtClean="0"/>
              <a:t>complexity</a:t>
            </a:r>
          </a:p>
          <a:p>
            <a:pPr>
              <a:spcBef>
                <a:spcPts val="1300"/>
              </a:spcBef>
            </a:pPr>
            <a:r>
              <a:rPr lang="en-US" dirty="0"/>
              <a:t>Biased, but produce high-quality results for offline </a:t>
            </a:r>
            <a:r>
              <a:rPr lang="en-US" dirty="0" smtClean="0"/>
              <a:t>rendering</a:t>
            </a:r>
          </a:p>
          <a:p>
            <a:pPr>
              <a:spcBef>
                <a:spcPts val="1300"/>
              </a:spcBef>
            </a:pPr>
            <a:r>
              <a:rPr lang="en-US" dirty="0" smtClean="0"/>
              <a:t>Source </a:t>
            </a:r>
            <a:r>
              <a:rPr lang="en-US" dirty="0"/>
              <a:t>code for these algorithms is available</a:t>
            </a:r>
          </a:p>
          <a:p>
            <a:endParaRPr lang="en-US" dirty="0" smtClean="0"/>
          </a:p>
        </p:txBody>
      </p:sp>
      <p:pic>
        <p:nvPicPr>
          <p:cNvPr id="4" name="Picture 2" hidden="1"/>
          <p:cNvPicPr>
            <a:picLocks noChangeAspect="1" noChangeArrowheads="1"/>
          </p:cNvPicPr>
          <p:nvPr/>
        </p:nvPicPr>
        <p:blipFill>
          <a:blip r:embed="rId2" cstate="print"/>
          <a:srcRect/>
          <a:stretch>
            <a:fillRect/>
          </a:stretch>
        </p:blipFill>
        <p:spPr bwMode="auto">
          <a:xfrm>
            <a:off x="381000" y="2472414"/>
            <a:ext cx="4099278" cy="2667000"/>
          </a:xfrm>
          <a:prstGeom prst="rect">
            <a:avLst/>
          </a:prstGeom>
          <a:noFill/>
          <a:ln w="9525">
            <a:solidFill>
              <a:schemeClr val="tx1"/>
            </a:solidFill>
            <a:miter lim="800000"/>
            <a:headEnd/>
            <a:tailEnd/>
          </a:ln>
          <a:effectLst>
            <a:outerShdw blurRad="101600" algn="tl" rotWithShape="0">
              <a:prstClr val="black">
                <a:alpha val="70000"/>
              </a:prstClr>
            </a:outerShdw>
          </a:effectLst>
        </p:spPr>
      </p:pic>
      <p:pic>
        <p:nvPicPr>
          <p:cNvPr id="5" name="Picture 3" hidden="1"/>
          <p:cNvPicPr>
            <a:picLocks noChangeAspect="1" noChangeArrowheads="1"/>
          </p:cNvPicPr>
          <p:nvPr/>
        </p:nvPicPr>
        <p:blipFill>
          <a:blip r:embed="rId3" cstate="print"/>
          <a:srcRect/>
          <a:stretch>
            <a:fillRect/>
          </a:stretch>
        </p:blipFill>
        <p:spPr bwMode="auto">
          <a:xfrm>
            <a:off x="4695825" y="2472414"/>
            <a:ext cx="4067175" cy="2644084"/>
          </a:xfrm>
          <a:prstGeom prst="rect">
            <a:avLst/>
          </a:prstGeom>
          <a:noFill/>
          <a:ln w="9525">
            <a:solidFill>
              <a:schemeClr val="tx1"/>
            </a:solidFill>
            <a:miter lim="800000"/>
            <a:headEnd/>
            <a:tailEnd/>
          </a:ln>
          <a:effectLst>
            <a:outerShdw blurRad="101600" algn="t" rotWithShape="0">
              <a:prstClr val="black">
                <a:alpha val="70000"/>
              </a:prstClr>
            </a:outerShdw>
          </a:effectLst>
        </p:spPr>
      </p:pic>
      <p:sp>
        <p:nvSpPr>
          <p:cNvPr id="2" name="TextBox 1" hidden="1"/>
          <p:cNvSpPr txBox="1"/>
          <p:nvPr/>
        </p:nvSpPr>
        <p:spPr>
          <a:xfrm>
            <a:off x="1431807" y="5116363"/>
            <a:ext cx="1997663" cy="461665"/>
          </a:xfrm>
          <a:prstGeom prst="rect">
            <a:avLst/>
          </a:prstGeom>
          <a:noFill/>
        </p:spPr>
        <p:txBody>
          <a:bodyPr wrap="none" rtlCol="0">
            <a:spAutoFit/>
          </a:bodyPr>
          <a:lstStyle/>
          <a:p>
            <a:pPr algn="ctr"/>
            <a:r>
              <a:rPr lang="en-US" dirty="0" smtClean="0"/>
              <a:t>sample map</a:t>
            </a:r>
            <a:endParaRPr lang="en-US" dirty="0"/>
          </a:p>
        </p:txBody>
      </p:sp>
      <p:sp>
        <p:nvSpPr>
          <p:cNvPr id="7" name="TextBox 6" hidden="1"/>
          <p:cNvSpPr txBox="1"/>
          <p:nvPr/>
        </p:nvSpPr>
        <p:spPr>
          <a:xfrm>
            <a:off x="5490932" y="5116362"/>
            <a:ext cx="2476960" cy="461665"/>
          </a:xfrm>
          <a:prstGeom prst="rect">
            <a:avLst/>
          </a:prstGeom>
          <a:noFill/>
        </p:spPr>
        <p:txBody>
          <a:bodyPr wrap="none" rtlCol="0">
            <a:spAutoFit/>
          </a:bodyPr>
          <a:lstStyle/>
          <a:p>
            <a:pPr algn="ctr"/>
            <a:r>
              <a:rPr lang="en-US" dirty="0" smtClean="0"/>
              <a:t>rendered image</a:t>
            </a:r>
            <a:endParaRPr lang="en-US" dirty="0"/>
          </a:p>
        </p:txBody>
      </p:sp>
      <p:sp>
        <p:nvSpPr>
          <p:cNvPr id="3" name="TextBox 2" hidden="1"/>
          <p:cNvSpPr txBox="1"/>
          <p:nvPr/>
        </p:nvSpPr>
        <p:spPr>
          <a:xfrm>
            <a:off x="304160" y="2103082"/>
            <a:ext cx="1774845" cy="369332"/>
          </a:xfrm>
          <a:prstGeom prst="rect">
            <a:avLst/>
          </a:prstGeom>
          <a:noFill/>
        </p:spPr>
        <p:txBody>
          <a:bodyPr wrap="none" rtlCol="0">
            <a:spAutoFit/>
          </a:bodyPr>
          <a:lstStyle/>
          <a:p>
            <a:r>
              <a:rPr lang="en-US" sz="1800" dirty="0" smtClean="0">
                <a:solidFill>
                  <a:srgbClr val="92D050"/>
                </a:solidFill>
              </a:rPr>
              <a:t>[Mitchell 1987]</a:t>
            </a:r>
            <a:endParaRPr lang="en-US" sz="1800" dirty="0">
              <a:solidFill>
                <a:srgbClr val="92D050"/>
              </a:solidFill>
            </a:endParaRPr>
          </a:p>
        </p:txBody>
      </p:sp>
    </p:spTree>
    <p:extLst>
      <p:ext uri="{BB962C8B-B14F-4D97-AF65-F5344CB8AC3E}">
        <p14:creationId xmlns:p14="http://schemas.microsoft.com/office/powerpoint/2010/main" val="1404576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outline</a:t>
            </a:r>
            <a:endParaRPr lang="en-US" dirty="0"/>
          </a:p>
        </p:txBody>
      </p:sp>
      <p:sp>
        <p:nvSpPr>
          <p:cNvPr id="3" name="Content Placeholder 2"/>
          <p:cNvSpPr>
            <a:spLocks noGrp="1"/>
          </p:cNvSpPr>
          <p:nvPr>
            <p:ph idx="1"/>
          </p:nvPr>
        </p:nvSpPr>
        <p:spPr/>
        <p:txBody>
          <a:bodyPr/>
          <a:lstStyle/>
          <a:p>
            <a:pPr>
              <a:buFont typeface="+mj-lt"/>
              <a:buAutoNum type="arabicPeriod"/>
            </a:pPr>
            <a:r>
              <a:rPr lang="en-US" sz="2600" dirty="0" smtClean="0"/>
              <a:t>Introduction to general framework for filtering</a:t>
            </a:r>
          </a:p>
          <a:p>
            <a:pPr>
              <a:buFont typeface="+mj-lt"/>
              <a:buAutoNum type="arabicPeriod"/>
            </a:pPr>
            <a:r>
              <a:rPr lang="en-US" sz="2600" dirty="0" smtClean="0"/>
              <a:t>MC denoising with general image denoising </a:t>
            </a:r>
            <a:r>
              <a:rPr lang="en-US" sz="2600" dirty="0" smtClean="0">
                <a:solidFill>
                  <a:srgbClr val="92D050"/>
                </a:solidFill>
              </a:rPr>
              <a:t>[Kalantari and Sen 2013]</a:t>
            </a:r>
          </a:p>
          <a:p>
            <a:pPr>
              <a:buFont typeface="+mj-lt"/>
              <a:buAutoNum type="arabicPeriod"/>
            </a:pPr>
            <a:r>
              <a:rPr lang="en-US" sz="2600" dirty="0" smtClean="0"/>
              <a:t>Removing noise from random parameters     </a:t>
            </a:r>
            <a:r>
              <a:rPr lang="en-US" sz="2600" dirty="0" smtClean="0">
                <a:solidFill>
                  <a:srgbClr val="92D050"/>
                </a:solidFill>
              </a:rPr>
              <a:t>[Sen and Darabi 2011, 2012]</a:t>
            </a:r>
          </a:p>
          <a:p>
            <a:pPr>
              <a:buFont typeface="+mj-lt"/>
              <a:buAutoNum type="arabicPeriod"/>
            </a:pPr>
            <a:r>
              <a:rPr lang="en-US" sz="2600" dirty="0" smtClean="0"/>
              <a:t>Cross-bilateral and NL-means filtering with SURE-based error </a:t>
            </a:r>
            <a:r>
              <a:rPr lang="en-US" sz="2600" dirty="0" smtClean="0">
                <a:solidFill>
                  <a:srgbClr val="92D050"/>
                </a:solidFill>
              </a:rPr>
              <a:t>[Rousselle et al. 2012, 2013]</a:t>
            </a:r>
          </a:p>
          <a:p>
            <a:pPr>
              <a:buFont typeface="+mj-lt"/>
              <a:buAutoNum type="arabicPeriod"/>
            </a:pPr>
            <a:r>
              <a:rPr lang="en-US" sz="2600" dirty="0" smtClean="0"/>
              <a:t>Local weighted regression </a:t>
            </a:r>
            <a:r>
              <a:rPr lang="en-US" sz="2600" dirty="0" smtClean="0">
                <a:solidFill>
                  <a:srgbClr val="92D050"/>
                </a:solidFill>
              </a:rPr>
              <a:t>[Moon et al. 2014]</a:t>
            </a:r>
          </a:p>
          <a:p>
            <a:pPr>
              <a:buFont typeface="+mj-lt"/>
              <a:buAutoNum type="arabicPeriod"/>
            </a:pPr>
            <a:r>
              <a:rPr lang="en-US" sz="2600" dirty="0" smtClean="0"/>
              <a:t>Learning-based filtering </a:t>
            </a:r>
            <a:r>
              <a:rPr lang="en-US" sz="2600" dirty="0" smtClean="0">
                <a:solidFill>
                  <a:srgbClr val="92D050"/>
                </a:solidFill>
              </a:rPr>
              <a:t>[Kalantari et al. 2015]</a:t>
            </a:r>
          </a:p>
          <a:p>
            <a:pPr>
              <a:buFont typeface="+mj-lt"/>
              <a:buAutoNum type="arabicPeriod"/>
            </a:pPr>
            <a:r>
              <a:rPr lang="en-US" sz="2600" dirty="0" smtClean="0"/>
              <a:t>Conclusions</a:t>
            </a:r>
          </a:p>
          <a:p>
            <a:pPr>
              <a:buFont typeface="+mj-lt"/>
              <a:buAutoNum type="arabicPeriod"/>
            </a:pPr>
            <a:endParaRPr lang="en-US" sz="2400" dirty="0" smtClean="0"/>
          </a:p>
          <a:p>
            <a:pPr>
              <a:buFont typeface="+mj-lt"/>
              <a:buAutoNum type="arabicPeriod"/>
            </a:pPr>
            <a:endParaRPr lang="en-US" sz="2400" dirty="0"/>
          </a:p>
        </p:txBody>
      </p:sp>
      <p:sp>
        <p:nvSpPr>
          <p:cNvPr id="4" name="Rectangle 3"/>
          <p:cNvSpPr/>
          <p:nvPr/>
        </p:nvSpPr>
        <p:spPr bwMode="auto">
          <a:xfrm>
            <a:off x="340535" y="1046830"/>
            <a:ext cx="8210682" cy="435129"/>
          </a:xfrm>
          <a:prstGeom prst="rect">
            <a:avLst/>
          </a:prstGeom>
          <a:solidFill>
            <a:srgbClr val="1C1C1C">
              <a:alpha val="76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492935" y="2481943"/>
            <a:ext cx="8210682" cy="2916170"/>
          </a:xfrm>
          <a:prstGeom prst="rect">
            <a:avLst/>
          </a:prstGeom>
          <a:solidFill>
            <a:srgbClr val="1C1C1C">
              <a:alpha val="76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340535" y="5398113"/>
            <a:ext cx="8210682" cy="435129"/>
          </a:xfrm>
          <a:prstGeom prst="rect">
            <a:avLst/>
          </a:prstGeom>
          <a:solidFill>
            <a:srgbClr val="1C1C1C">
              <a:alpha val="76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431975" y="1522799"/>
            <a:ext cx="8210682" cy="959144"/>
          </a:xfrm>
          <a:prstGeom prst="rect">
            <a:avLst/>
          </a:prstGeom>
          <a:solidFill>
            <a:srgbClr val="1C1C1C">
              <a:alpha val="76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9735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animBg="1"/>
      <p:bldP spid="5" grpId="0" animBg="1"/>
      <p:bldP spid="5" grpId="1" animBg="1"/>
      <p:bldP spid="6" grpId="0" animBg="1"/>
      <p:bldP spid="6" grpId="1"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o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405" y="1105507"/>
            <a:ext cx="6805482" cy="51054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2" name="TextBox 6"/>
          <p:cNvSpPr txBox="1">
            <a:spLocks noChangeArrowheads="1"/>
          </p:cNvSpPr>
          <p:nvPr/>
        </p:nvSpPr>
        <p:spPr bwMode="auto">
          <a:xfrm>
            <a:off x="1370013" y="6206485"/>
            <a:ext cx="6596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1800" dirty="0"/>
              <a:t>rendered with </a:t>
            </a:r>
            <a:r>
              <a:rPr lang="en-US" altLang="en-US" sz="1800" dirty="0" err="1"/>
              <a:t>LuxRender</a:t>
            </a:r>
            <a:endParaRPr lang="en-US" altLang="en-US" sz="1800" dirty="0"/>
          </a:p>
        </p:txBody>
      </p:sp>
      <p:sp>
        <p:nvSpPr>
          <p:cNvPr id="7" name="Title 1"/>
          <p:cNvSpPr>
            <a:spLocks noGrp="1"/>
          </p:cNvSpPr>
          <p:nvPr>
            <p:ph type="title"/>
          </p:nvPr>
        </p:nvSpPr>
        <p:spPr>
          <a:xfrm>
            <a:off x="457200" y="214313"/>
            <a:ext cx="8294688" cy="560387"/>
          </a:xfrm>
        </p:spPr>
        <p:txBody>
          <a:bodyPr/>
          <a:lstStyle/>
          <a:p>
            <a:r>
              <a:rPr lang="en-US" altLang="en-US" dirty="0" smtClean="0"/>
              <a:t>Monte Carlo rendering systems</a:t>
            </a:r>
          </a:p>
        </p:txBody>
      </p:sp>
      <p:sp>
        <p:nvSpPr>
          <p:cNvPr id="8" name="TextBox 6"/>
          <p:cNvSpPr txBox="1">
            <a:spLocks noChangeArrowheads="1"/>
          </p:cNvSpPr>
          <p:nvPr/>
        </p:nvSpPr>
        <p:spPr bwMode="auto">
          <a:xfrm>
            <a:off x="4785005" y="5987824"/>
            <a:ext cx="3239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lnSpc>
                <a:spcPct val="90000"/>
              </a:lnSpc>
              <a:spcBef>
                <a:spcPct val="50000"/>
              </a:spcBef>
              <a:buClr>
                <a:schemeClr val="accent1"/>
              </a:buClr>
              <a:buSzPct val="80000"/>
              <a:buFont typeface="Monotype Sorts"/>
              <a:buNone/>
            </a:pPr>
            <a:r>
              <a:rPr lang="en-US" altLang="en-US" sz="1000" i="1" dirty="0" smtClean="0"/>
              <a:t>scene by Luca </a:t>
            </a:r>
            <a:r>
              <a:rPr lang="en-US" altLang="en-US" sz="1000" i="1" dirty="0" err="1" smtClean="0"/>
              <a:t>Cugia</a:t>
            </a:r>
            <a:endParaRPr lang="en-US" altLang="en-US" sz="1000" i="1" dirty="0"/>
          </a:p>
        </p:txBody>
      </p:sp>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787" y="1153956"/>
            <a:ext cx="3338513" cy="5008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6"/>
          <p:cNvSpPr txBox="1">
            <a:spLocks noChangeArrowheads="1"/>
          </p:cNvSpPr>
          <p:nvPr/>
        </p:nvSpPr>
        <p:spPr bwMode="auto">
          <a:xfrm>
            <a:off x="3128787" y="5930886"/>
            <a:ext cx="3239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lnSpc>
                <a:spcPct val="90000"/>
              </a:lnSpc>
              <a:spcBef>
                <a:spcPct val="50000"/>
              </a:spcBef>
              <a:buClr>
                <a:schemeClr val="accent1"/>
              </a:buClr>
              <a:buSzPct val="80000"/>
              <a:buFont typeface="Monotype Sorts"/>
              <a:buNone/>
            </a:pPr>
            <a:r>
              <a:rPr lang="en-US" altLang="en-US" sz="1000" i="1" dirty="0" smtClean="0"/>
              <a:t>scene by </a:t>
            </a:r>
            <a:r>
              <a:rPr lang="en-US" altLang="en-US" sz="1000" i="1" dirty="0" err="1" smtClean="0"/>
              <a:t>Jesper</a:t>
            </a:r>
            <a:r>
              <a:rPr lang="en-US" altLang="en-US" sz="1000" i="1" dirty="0" smtClean="0"/>
              <a:t> Lloyd</a:t>
            </a:r>
            <a:endParaRPr lang="en-US" altLang="en-US" sz="1000" i="1" dirty="0"/>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405" y="1987633"/>
            <a:ext cx="6805482" cy="382933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6"/>
          <p:cNvSpPr txBox="1">
            <a:spLocks noChangeArrowheads="1"/>
          </p:cNvSpPr>
          <p:nvPr/>
        </p:nvSpPr>
        <p:spPr bwMode="auto">
          <a:xfrm>
            <a:off x="4789151" y="5582986"/>
            <a:ext cx="3239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a:lnSpc>
                <a:spcPct val="90000"/>
              </a:lnSpc>
              <a:spcBef>
                <a:spcPct val="50000"/>
              </a:spcBef>
              <a:buClr>
                <a:schemeClr val="accent1"/>
              </a:buClr>
              <a:buSzPct val="80000"/>
              <a:buFont typeface="Monotype Sorts"/>
              <a:buNone/>
            </a:pPr>
            <a:r>
              <a:rPr lang="en-US" altLang="en-US" sz="1000" i="1" dirty="0" smtClean="0"/>
              <a:t>scene by </a:t>
            </a:r>
            <a:r>
              <a:rPr lang="en-US" altLang="en-US" sz="1000" i="1" dirty="0" err="1" smtClean="0"/>
              <a:t>Jesper</a:t>
            </a:r>
            <a:r>
              <a:rPr lang="en-US" altLang="en-US" sz="1000" i="1" dirty="0" smtClean="0"/>
              <a:t> Lloyd</a:t>
            </a:r>
            <a:endParaRPr lang="en-US" altLang="en-US" sz="1000" i="1" dirty="0"/>
          </a:p>
        </p:txBody>
      </p:sp>
    </p:spTree>
    <p:extLst>
      <p:ext uri="{BB962C8B-B14F-4D97-AF65-F5344CB8AC3E}">
        <p14:creationId xmlns:p14="http://schemas.microsoft.com/office/powerpoint/2010/main" val="113198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8" grpId="0"/>
      <p:bldP spid="8" grpId="1"/>
      <p:bldP spid="10" grpId="0"/>
      <p:bldP spid="10" grpId="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Monte Carlo rendering systems</a:t>
            </a:r>
          </a:p>
        </p:txBody>
      </p:sp>
      <p:sp>
        <p:nvSpPr>
          <p:cNvPr id="16387" name="Content Placeholder 2"/>
          <p:cNvSpPr>
            <a:spLocks noGrp="1"/>
          </p:cNvSpPr>
          <p:nvPr>
            <p:ph idx="1"/>
          </p:nvPr>
        </p:nvSpPr>
        <p:spPr>
          <a:xfrm>
            <a:off x="452438" y="1041400"/>
            <a:ext cx="8643153" cy="4929496"/>
          </a:xfrm>
        </p:spPr>
        <p:txBody>
          <a:bodyPr/>
          <a:lstStyle/>
          <a:p>
            <a:r>
              <a:rPr lang="en-US" altLang="en-US" dirty="0" smtClean="0"/>
              <a:t>Advantages:</a:t>
            </a:r>
          </a:p>
          <a:p>
            <a:pPr lvl="1"/>
            <a:r>
              <a:rPr lang="en-US" altLang="en-US" dirty="0" smtClean="0"/>
              <a:t>Physically-based results</a:t>
            </a:r>
          </a:p>
          <a:p>
            <a:pPr lvl="1"/>
            <a:r>
              <a:rPr lang="en-US" altLang="en-US" dirty="0" smtClean="0"/>
              <a:t>Flexible and general (all distributed effects)</a:t>
            </a:r>
            <a:endParaRPr lang="en-US" altLang="en-US" dirty="0"/>
          </a:p>
          <a:p>
            <a:pPr lvl="1"/>
            <a:r>
              <a:rPr lang="en-US" altLang="en-US" dirty="0" smtClean="0"/>
              <a:t>Little user interaction required</a:t>
            </a:r>
          </a:p>
          <a:p>
            <a:pPr marL="571500" lvl="1" indent="0">
              <a:buNone/>
            </a:pPr>
            <a:endParaRPr lang="en-US" altLang="en-US" dirty="0" smtClean="0"/>
          </a:p>
          <a:p>
            <a:r>
              <a:rPr lang="en-US" altLang="en-US" dirty="0" smtClean="0"/>
              <a:t>Disadvantages</a:t>
            </a:r>
            <a:r>
              <a:rPr lang="en-US" altLang="en-US" dirty="0"/>
              <a:t>:</a:t>
            </a:r>
          </a:p>
          <a:p>
            <a:pPr lvl="1"/>
            <a:r>
              <a:rPr lang="en-US" altLang="en-US" dirty="0" smtClean="0"/>
              <a:t>Potentially long rendering times</a:t>
            </a:r>
            <a:endParaRPr lang="en-US" altLang="en-US" dirty="0"/>
          </a:p>
          <a:p>
            <a:pPr lvl="1"/>
            <a:r>
              <a:rPr lang="en-US" altLang="en-US" dirty="0" smtClean="0"/>
              <a:t>Short rendering times produce noisy images</a:t>
            </a:r>
            <a:endParaRPr lang="en-US" altLang="en-US" dirty="0"/>
          </a:p>
          <a:p>
            <a:pPr lvl="1"/>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p:txBody>
      </p:sp>
      <p:sp useBgFill="1">
        <p:nvSpPr>
          <p:cNvPr id="4" name="TextBox 3"/>
          <p:cNvSpPr txBox="1"/>
          <p:nvPr/>
        </p:nvSpPr>
        <p:spPr>
          <a:xfrm>
            <a:off x="977217" y="1468041"/>
            <a:ext cx="501959" cy="769441"/>
          </a:xfrm>
          <a:prstGeom prst="rect">
            <a:avLst/>
          </a:prstGeom>
        </p:spPr>
        <p:txBody>
          <a:bodyPr wrap="square" rtlCol="0">
            <a:spAutoFit/>
          </a:bodyPr>
          <a:lstStyle/>
          <a:p>
            <a:r>
              <a:rPr lang="en-US" sz="4400" dirty="0" smtClean="0">
                <a:solidFill>
                  <a:schemeClr val="accent6">
                    <a:lumMod val="75000"/>
                  </a:schemeClr>
                </a:solidFill>
              </a:rPr>
              <a:t>+</a:t>
            </a:r>
            <a:endParaRPr lang="en-US" sz="4400" dirty="0">
              <a:solidFill>
                <a:schemeClr val="accent6">
                  <a:lumMod val="75000"/>
                </a:schemeClr>
              </a:solidFill>
            </a:endParaRPr>
          </a:p>
        </p:txBody>
      </p:sp>
      <p:sp useBgFill="1">
        <p:nvSpPr>
          <p:cNvPr id="5" name="TextBox 4"/>
          <p:cNvSpPr txBox="1"/>
          <p:nvPr/>
        </p:nvSpPr>
        <p:spPr>
          <a:xfrm>
            <a:off x="941031" y="4389249"/>
            <a:ext cx="615246" cy="830997"/>
          </a:xfrm>
          <a:prstGeom prst="rect">
            <a:avLst/>
          </a:prstGeom>
        </p:spPr>
        <p:txBody>
          <a:bodyPr wrap="square" rtlCol="0">
            <a:spAutoFit/>
          </a:bodyPr>
          <a:lstStyle/>
          <a:p>
            <a:r>
              <a:rPr lang="en-US" sz="4800" dirty="0" smtClean="0">
                <a:solidFill>
                  <a:srgbClr val="FF0000"/>
                </a:solidFill>
              </a:rPr>
              <a:t>–</a:t>
            </a:r>
            <a:endParaRPr lang="en-US" sz="4800" dirty="0">
              <a:solidFill>
                <a:srgbClr val="FF0000"/>
              </a:solidFill>
            </a:endParaRPr>
          </a:p>
        </p:txBody>
      </p:sp>
      <p:sp useBgFill="1">
        <p:nvSpPr>
          <p:cNvPr id="6" name="TextBox 5"/>
          <p:cNvSpPr txBox="1"/>
          <p:nvPr/>
        </p:nvSpPr>
        <p:spPr>
          <a:xfrm>
            <a:off x="984391" y="2056124"/>
            <a:ext cx="501959" cy="769441"/>
          </a:xfrm>
          <a:prstGeom prst="rect">
            <a:avLst/>
          </a:prstGeom>
        </p:spPr>
        <p:txBody>
          <a:bodyPr wrap="square" rtlCol="0">
            <a:spAutoFit/>
          </a:bodyPr>
          <a:lstStyle/>
          <a:p>
            <a:r>
              <a:rPr lang="en-US" sz="4400" dirty="0" smtClean="0">
                <a:solidFill>
                  <a:schemeClr val="accent6">
                    <a:lumMod val="75000"/>
                  </a:schemeClr>
                </a:solidFill>
              </a:rPr>
              <a:t>+</a:t>
            </a:r>
            <a:endParaRPr lang="en-US" sz="4400" dirty="0">
              <a:solidFill>
                <a:schemeClr val="accent6">
                  <a:lumMod val="75000"/>
                </a:schemeClr>
              </a:solidFill>
            </a:endParaRPr>
          </a:p>
        </p:txBody>
      </p:sp>
      <p:sp useBgFill="1">
        <p:nvSpPr>
          <p:cNvPr id="7" name="TextBox 6"/>
          <p:cNvSpPr txBox="1"/>
          <p:nvPr/>
        </p:nvSpPr>
        <p:spPr>
          <a:xfrm>
            <a:off x="989766" y="2664598"/>
            <a:ext cx="501959" cy="769441"/>
          </a:xfrm>
          <a:prstGeom prst="rect">
            <a:avLst/>
          </a:prstGeom>
        </p:spPr>
        <p:txBody>
          <a:bodyPr wrap="square" rtlCol="0">
            <a:spAutoFit/>
          </a:bodyPr>
          <a:lstStyle/>
          <a:p>
            <a:r>
              <a:rPr lang="en-US" sz="4400" dirty="0" smtClean="0">
                <a:solidFill>
                  <a:schemeClr val="accent6">
                    <a:lumMod val="75000"/>
                  </a:schemeClr>
                </a:solidFill>
              </a:rPr>
              <a:t>+</a:t>
            </a:r>
            <a:endParaRPr lang="en-US" sz="4400" dirty="0">
              <a:solidFill>
                <a:schemeClr val="accent6">
                  <a:lumMod val="75000"/>
                </a:schemeClr>
              </a:solidFill>
            </a:endParaRPr>
          </a:p>
        </p:txBody>
      </p:sp>
      <p:sp useBgFill="1">
        <p:nvSpPr>
          <p:cNvPr id="8" name="TextBox 7"/>
          <p:cNvSpPr txBox="1"/>
          <p:nvPr/>
        </p:nvSpPr>
        <p:spPr>
          <a:xfrm>
            <a:off x="935652" y="4982712"/>
            <a:ext cx="615246" cy="830997"/>
          </a:xfrm>
          <a:prstGeom prst="rect">
            <a:avLst/>
          </a:prstGeom>
        </p:spPr>
        <p:txBody>
          <a:bodyPr wrap="square" rtlCol="0">
            <a:spAutoFit/>
          </a:bodyPr>
          <a:lstStyle/>
          <a:p>
            <a:r>
              <a:rPr lang="en-US" sz="4800" dirty="0" smtClean="0">
                <a:solidFill>
                  <a:srgbClr val="FF0000"/>
                </a:solidFill>
              </a:rPr>
              <a:t>–</a:t>
            </a:r>
            <a:endParaRPr lang="en-US" sz="4800" dirty="0">
              <a:solidFill>
                <a:srgbClr val="FF0000"/>
              </a:solidFill>
            </a:endParaRPr>
          </a:p>
        </p:txBody>
      </p:sp>
    </p:spTree>
    <p:extLst>
      <p:ext uri="{BB962C8B-B14F-4D97-AF65-F5344CB8AC3E}">
        <p14:creationId xmlns:p14="http://schemas.microsoft.com/office/powerpoint/2010/main" val="501213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387">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387">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Monte Carlo rendering systems</a:t>
            </a:r>
          </a:p>
        </p:txBody>
      </p:sp>
      <p:sp>
        <p:nvSpPr>
          <p:cNvPr id="16387" name="Content Placeholder 2"/>
          <p:cNvSpPr>
            <a:spLocks noGrp="1"/>
          </p:cNvSpPr>
          <p:nvPr>
            <p:ph idx="1"/>
          </p:nvPr>
        </p:nvSpPr>
        <p:spPr>
          <a:xfrm>
            <a:off x="452438" y="1041400"/>
            <a:ext cx="8289925" cy="1575676"/>
          </a:xfrm>
        </p:spPr>
        <p:txBody>
          <a:bodyPr/>
          <a:lstStyle/>
          <a:p>
            <a:r>
              <a:rPr lang="en-US" altLang="en-US" dirty="0" smtClean="0"/>
              <a:t>Distributed Ray Tracing </a:t>
            </a:r>
            <a:r>
              <a:rPr lang="en-US" altLang="en-US" dirty="0" smtClean="0">
                <a:solidFill>
                  <a:srgbClr val="92D050"/>
                </a:solidFill>
              </a:rPr>
              <a:t>[Cook et al. 1984]</a:t>
            </a:r>
          </a:p>
          <a:p>
            <a:r>
              <a:rPr lang="en-US" altLang="en-US" dirty="0" smtClean="0"/>
              <a:t>Render MC distributed effects (</a:t>
            </a:r>
            <a:r>
              <a:rPr lang="en-US" altLang="en-US" dirty="0" err="1" smtClean="0"/>
              <a:t>DoF</a:t>
            </a:r>
            <a:r>
              <a:rPr lang="en-US" altLang="en-US" dirty="0" smtClean="0"/>
              <a:t>, area light sources, glossy reflections, etc.)</a:t>
            </a:r>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p:txBody>
      </p:sp>
      <p:sp>
        <p:nvSpPr>
          <p:cNvPr id="210" name="Rectangle 209"/>
          <p:cNvSpPr>
            <a:spLocks noChangeArrowheads="1"/>
          </p:cNvSpPr>
          <p:nvPr/>
        </p:nvSpPr>
        <p:spPr bwMode="auto">
          <a:xfrm>
            <a:off x="2414588" y="3560438"/>
            <a:ext cx="1022350" cy="1022350"/>
          </a:xfrm>
          <a:prstGeom prst="rect">
            <a:avLst/>
          </a:prstGeom>
          <a:noFill/>
          <a:ln w="508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endParaRPr lang="en-US" altLang="en-US"/>
          </a:p>
        </p:txBody>
      </p:sp>
      <p:sp>
        <p:nvSpPr>
          <p:cNvPr id="211" name="TextBox 6"/>
          <p:cNvSpPr txBox="1">
            <a:spLocks noChangeArrowheads="1"/>
          </p:cNvSpPr>
          <p:nvPr/>
        </p:nvSpPr>
        <p:spPr bwMode="auto">
          <a:xfrm>
            <a:off x="2289175" y="4595488"/>
            <a:ext cx="12668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1400"/>
              <a:t>real camera</a:t>
            </a:r>
          </a:p>
        </p:txBody>
      </p:sp>
      <p:sp useBgFill="1">
        <p:nvSpPr>
          <p:cNvPr id="19462" name="Rectangle 211"/>
          <p:cNvSpPr>
            <a:spLocks noChangeArrowheads="1"/>
          </p:cNvSpPr>
          <p:nvPr/>
        </p:nvSpPr>
        <p:spPr bwMode="auto">
          <a:xfrm>
            <a:off x="3365500" y="3662038"/>
            <a:ext cx="157163" cy="817563"/>
          </a:xfrm>
          <a:prstGeom prst="rect">
            <a:avLst/>
          </a:prstGeom>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endParaRPr lang="en-US" altLang="en-US"/>
          </a:p>
        </p:txBody>
      </p:sp>
      <p:sp>
        <p:nvSpPr>
          <p:cNvPr id="213" name="TextBox 6"/>
          <p:cNvSpPr txBox="1">
            <a:spLocks noChangeArrowheads="1"/>
          </p:cNvSpPr>
          <p:nvPr/>
        </p:nvSpPr>
        <p:spPr bwMode="auto">
          <a:xfrm>
            <a:off x="1624013" y="3931913"/>
            <a:ext cx="990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1400"/>
              <a:t>image</a:t>
            </a:r>
          </a:p>
        </p:txBody>
      </p:sp>
      <p:sp>
        <p:nvSpPr>
          <p:cNvPr id="214" name="Oval 213"/>
          <p:cNvSpPr/>
          <p:nvPr/>
        </p:nvSpPr>
        <p:spPr bwMode="auto">
          <a:xfrm>
            <a:off x="3365500" y="3662038"/>
            <a:ext cx="146050" cy="811213"/>
          </a:xfrm>
          <a:prstGeom prst="ellipse">
            <a:avLst/>
          </a:prstGeom>
          <a:solidFill>
            <a:schemeClr val="accent1">
              <a:lumMod val="40000"/>
              <a:lumOff val="60000"/>
            </a:schemeClr>
          </a:solidFill>
          <a:ln w="12700" cap="flat" cmpd="sng" algn="ctr">
            <a:noFill/>
            <a:prstDash val="solid"/>
            <a:round/>
            <a:headEnd type="none" w="med" len="med"/>
            <a:tailEnd type="none" w="med" len="med"/>
          </a:ln>
          <a:effectLst/>
        </p:spPr>
        <p:txBody>
          <a:bodyPr/>
          <a:lstStyle/>
          <a:p>
            <a:pPr eaLnBrk="0" hangingPunct="0">
              <a:lnSpc>
                <a:spcPct val="90000"/>
              </a:lnSpc>
              <a:spcBef>
                <a:spcPct val="50000"/>
              </a:spcBef>
              <a:buClr>
                <a:schemeClr val="accent1"/>
              </a:buClr>
              <a:buSzPct val="80000"/>
              <a:buFont typeface="Monotype Sorts" pitchFamily="2" charset="2"/>
              <a:buNone/>
              <a:defRPr/>
            </a:pPr>
            <a:endParaRPr lang="en-US">
              <a:latin typeface="Arial" charset="0"/>
            </a:endParaRPr>
          </a:p>
        </p:txBody>
      </p:sp>
      <p:sp>
        <p:nvSpPr>
          <p:cNvPr id="215" name="Oval 214"/>
          <p:cNvSpPr>
            <a:spLocks noChangeArrowheads="1"/>
          </p:cNvSpPr>
          <p:nvPr/>
        </p:nvSpPr>
        <p:spPr bwMode="auto">
          <a:xfrm>
            <a:off x="4811713" y="4616126"/>
            <a:ext cx="719137" cy="719137"/>
          </a:xfrm>
          <a:prstGeom prst="ellipse">
            <a:avLst/>
          </a:prstGeom>
          <a:solidFill>
            <a:srgbClr val="9966FF"/>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endParaRPr lang="en-US" altLang="en-US"/>
          </a:p>
        </p:txBody>
      </p:sp>
      <p:sp>
        <p:nvSpPr>
          <p:cNvPr id="216" name="TextBox 6"/>
          <p:cNvSpPr txBox="1">
            <a:spLocks noChangeArrowheads="1"/>
          </p:cNvSpPr>
          <p:nvPr/>
        </p:nvSpPr>
        <p:spPr bwMode="auto">
          <a:xfrm>
            <a:off x="4743450" y="4763763"/>
            <a:ext cx="8540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buClr>
                <a:schemeClr val="accent1"/>
              </a:buClr>
              <a:buSzPct val="80000"/>
              <a:buFont typeface="Monotype Sorts"/>
              <a:buNone/>
            </a:pPr>
            <a:r>
              <a:rPr lang="en-US" altLang="en-US" sz="1400"/>
              <a:t>glossy</a:t>
            </a:r>
          </a:p>
          <a:p>
            <a:pPr algn="ctr">
              <a:lnSpc>
                <a:spcPct val="90000"/>
              </a:lnSpc>
              <a:buClr>
                <a:schemeClr val="accent1"/>
              </a:buClr>
              <a:buSzPct val="80000"/>
              <a:buFont typeface="Monotype Sorts"/>
              <a:buNone/>
            </a:pPr>
            <a:r>
              <a:rPr lang="en-US" altLang="en-US" sz="1400"/>
              <a:t>ball</a:t>
            </a:r>
          </a:p>
        </p:txBody>
      </p:sp>
      <p:sp>
        <p:nvSpPr>
          <p:cNvPr id="217" name="Rectangle 216"/>
          <p:cNvSpPr>
            <a:spLocks noChangeArrowheads="1"/>
          </p:cNvSpPr>
          <p:nvPr/>
        </p:nvSpPr>
        <p:spPr bwMode="auto">
          <a:xfrm>
            <a:off x="4208463" y="3273101"/>
            <a:ext cx="1471612" cy="80962"/>
          </a:xfrm>
          <a:prstGeom prst="rect">
            <a:avLst/>
          </a:prstGeom>
          <a:solidFill>
            <a:srgbClr val="FFC0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endParaRPr lang="en-US" altLang="en-US"/>
          </a:p>
        </p:txBody>
      </p:sp>
      <p:sp>
        <p:nvSpPr>
          <p:cNvPr id="218" name="TextBox 6"/>
          <p:cNvSpPr txBox="1">
            <a:spLocks noChangeArrowheads="1"/>
          </p:cNvSpPr>
          <p:nvPr/>
        </p:nvSpPr>
        <p:spPr bwMode="auto">
          <a:xfrm>
            <a:off x="4662488" y="3014338"/>
            <a:ext cx="12652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spcBef>
                <a:spcPct val="50000"/>
              </a:spcBef>
              <a:buClr>
                <a:schemeClr val="accent1"/>
              </a:buClr>
              <a:buSzPct val="80000"/>
              <a:buFont typeface="Monotype Sorts"/>
              <a:buNone/>
            </a:pPr>
            <a:r>
              <a:rPr lang="en-US" altLang="en-US" sz="1400"/>
              <a:t>area light</a:t>
            </a:r>
          </a:p>
        </p:txBody>
      </p:sp>
      <p:sp>
        <p:nvSpPr>
          <p:cNvPr id="219" name="Rectangle 218"/>
          <p:cNvSpPr>
            <a:spLocks noChangeArrowheads="1"/>
          </p:cNvSpPr>
          <p:nvPr/>
        </p:nvSpPr>
        <p:spPr bwMode="auto">
          <a:xfrm>
            <a:off x="2387600" y="3765226"/>
            <a:ext cx="50800" cy="49212"/>
          </a:xfrm>
          <a:prstGeom prst="rect">
            <a:avLst/>
          </a:prstGeom>
          <a:noFill/>
          <a:ln w="127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endParaRPr lang="en-US" altLang="en-US"/>
          </a:p>
        </p:txBody>
      </p:sp>
      <p:cxnSp>
        <p:nvCxnSpPr>
          <p:cNvPr id="220" name="Straight Connector 219"/>
          <p:cNvCxnSpPr>
            <a:cxnSpLocks noChangeShapeType="1"/>
          </p:cNvCxnSpPr>
          <p:nvPr/>
        </p:nvCxnSpPr>
        <p:spPr bwMode="auto">
          <a:xfrm flipV="1">
            <a:off x="2414588" y="3758876"/>
            <a:ext cx="1027112" cy="34925"/>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221" name="Straight Connector 220"/>
          <p:cNvCxnSpPr>
            <a:cxnSpLocks noChangeShapeType="1"/>
          </p:cNvCxnSpPr>
          <p:nvPr/>
        </p:nvCxnSpPr>
        <p:spPr bwMode="auto">
          <a:xfrm>
            <a:off x="3438525" y="3760463"/>
            <a:ext cx="1663700" cy="865188"/>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sp>
        <p:nvSpPr>
          <p:cNvPr id="223" name="Isosceles Triangle 222"/>
          <p:cNvSpPr>
            <a:spLocks noChangeArrowheads="1"/>
          </p:cNvSpPr>
          <p:nvPr/>
        </p:nvSpPr>
        <p:spPr bwMode="auto">
          <a:xfrm rot="-4680092">
            <a:off x="5643563" y="3550913"/>
            <a:ext cx="665162" cy="573088"/>
          </a:xfrm>
          <a:prstGeom prst="triangle">
            <a:avLst>
              <a:gd name="adj" fmla="val 50000"/>
            </a:avLst>
          </a:prstGeom>
          <a:solidFill>
            <a:srgbClr val="FF00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endParaRPr lang="en-US" altLang="en-US"/>
          </a:p>
        </p:txBody>
      </p:sp>
      <p:sp>
        <p:nvSpPr>
          <p:cNvPr id="224" name="TextBox 6"/>
          <p:cNvSpPr txBox="1">
            <a:spLocks noChangeArrowheads="1"/>
          </p:cNvSpPr>
          <p:nvPr/>
        </p:nvSpPr>
        <p:spPr bwMode="auto">
          <a:xfrm>
            <a:off x="6169025" y="3762051"/>
            <a:ext cx="8540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buClr>
                <a:schemeClr val="accent1"/>
              </a:buClr>
              <a:buSzPct val="80000"/>
              <a:buFont typeface="Monotype Sorts"/>
              <a:buNone/>
            </a:pPr>
            <a:r>
              <a:rPr lang="en-US" altLang="en-US" sz="1400"/>
              <a:t>diffuse</a:t>
            </a:r>
          </a:p>
        </p:txBody>
      </p:sp>
      <p:cxnSp>
        <p:nvCxnSpPr>
          <p:cNvPr id="226" name="Straight Connector 225"/>
          <p:cNvCxnSpPr>
            <a:cxnSpLocks noChangeShapeType="1"/>
          </p:cNvCxnSpPr>
          <p:nvPr/>
        </p:nvCxnSpPr>
        <p:spPr bwMode="auto">
          <a:xfrm flipV="1">
            <a:off x="5103813" y="3314376"/>
            <a:ext cx="276225" cy="1308100"/>
          </a:xfrm>
          <a:prstGeom prst="line">
            <a:avLst/>
          </a:prstGeom>
          <a:noFill/>
          <a:ln w="12700" algn="ctr">
            <a:solidFill>
              <a:schemeClr val="tx2"/>
            </a:solidFill>
            <a:prstDash val="sysDash"/>
            <a:round/>
            <a:headEnd/>
            <a:tailEnd/>
          </a:ln>
          <a:extLst>
            <a:ext uri="{909E8E84-426E-40DD-AFC4-6F175D3DCCD1}">
              <a14:hiddenFill xmlns:a14="http://schemas.microsoft.com/office/drawing/2010/main">
                <a:noFill/>
              </a14:hiddenFill>
            </a:ext>
          </a:extLst>
        </p:spPr>
      </p:cxnSp>
      <p:sp>
        <p:nvSpPr>
          <p:cNvPr id="228" name="Oval 227"/>
          <p:cNvSpPr>
            <a:spLocks noChangeArrowheads="1"/>
          </p:cNvSpPr>
          <p:nvPr/>
        </p:nvSpPr>
        <p:spPr bwMode="auto">
          <a:xfrm>
            <a:off x="5356225" y="3293738"/>
            <a:ext cx="44450" cy="46038"/>
          </a:xfrm>
          <a:prstGeom prst="ellipse">
            <a:avLst/>
          </a:prstGeom>
          <a:solidFill>
            <a:srgbClr val="9966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spcBef>
                <a:spcPct val="50000"/>
              </a:spcBef>
              <a:buClr>
                <a:schemeClr val="accent1"/>
              </a:buClr>
              <a:buSzPct val="80000"/>
              <a:buFont typeface="Monotype Sorts"/>
              <a:buNone/>
            </a:pPr>
            <a:endParaRPr lang="en-US" altLang="en-US"/>
          </a:p>
        </p:txBody>
      </p:sp>
      <p:sp>
        <p:nvSpPr>
          <p:cNvPr id="229" name="Rectangle 228"/>
          <p:cNvSpPr/>
          <p:nvPr/>
        </p:nvSpPr>
        <p:spPr bwMode="auto">
          <a:xfrm rot="18852268">
            <a:off x="4777581" y="3631082"/>
            <a:ext cx="500063" cy="180975"/>
          </a:xfrm>
          <a:prstGeom prst="rect">
            <a:avLst/>
          </a:prstGeom>
          <a:solidFill>
            <a:schemeClr val="accent6">
              <a:lumMod val="75000"/>
            </a:schemeClr>
          </a:solidFill>
          <a:ln w="12700" cap="flat" cmpd="sng" algn="ctr">
            <a:noFill/>
            <a:prstDash val="solid"/>
            <a:round/>
            <a:headEnd type="none" w="med" len="med"/>
            <a:tailEnd type="none" w="med" len="med"/>
          </a:ln>
          <a:effectLst/>
        </p:spPr>
        <p:txBody>
          <a:bodyPr/>
          <a:lstStyle/>
          <a:p>
            <a:pPr eaLnBrk="0" hangingPunct="0">
              <a:lnSpc>
                <a:spcPct val="90000"/>
              </a:lnSpc>
              <a:spcBef>
                <a:spcPct val="50000"/>
              </a:spcBef>
              <a:buClr>
                <a:schemeClr val="accent1"/>
              </a:buClr>
              <a:buSzPct val="80000"/>
              <a:buFont typeface="Monotype Sorts" pitchFamily="2" charset="2"/>
              <a:buNone/>
              <a:defRPr/>
            </a:pPr>
            <a:endParaRPr lang="en-US">
              <a:latin typeface="Arial" charset="0"/>
            </a:endParaRPr>
          </a:p>
        </p:txBody>
      </p:sp>
      <p:sp>
        <p:nvSpPr>
          <p:cNvPr id="230" name="TextBox 6"/>
          <p:cNvSpPr txBox="1">
            <a:spLocks noChangeArrowheads="1"/>
          </p:cNvSpPr>
          <p:nvPr/>
        </p:nvSpPr>
        <p:spPr bwMode="auto">
          <a:xfrm>
            <a:off x="4038600" y="3662038"/>
            <a:ext cx="854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buClr>
                <a:schemeClr val="accent1"/>
              </a:buClr>
              <a:buSzPct val="80000"/>
              <a:buFont typeface="Monotype Sorts"/>
              <a:buNone/>
            </a:pPr>
            <a:r>
              <a:rPr lang="en-US" altLang="en-US" sz="1400"/>
              <a:t>diffuse</a:t>
            </a:r>
          </a:p>
        </p:txBody>
      </p:sp>
      <p:sp>
        <p:nvSpPr>
          <p:cNvPr id="231" name="Oval 230"/>
          <p:cNvSpPr/>
          <p:nvPr/>
        </p:nvSpPr>
        <p:spPr bwMode="auto">
          <a:xfrm>
            <a:off x="3414713" y="3738238"/>
            <a:ext cx="46037" cy="46038"/>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a:lstStyle/>
          <a:p>
            <a:pPr eaLnBrk="0" hangingPunct="0">
              <a:lnSpc>
                <a:spcPct val="90000"/>
              </a:lnSpc>
              <a:spcBef>
                <a:spcPct val="50000"/>
              </a:spcBef>
              <a:buClr>
                <a:schemeClr val="accent1"/>
              </a:buClr>
              <a:buSzPct val="80000"/>
              <a:buFont typeface="Monotype Sorts" pitchFamily="2" charset="2"/>
              <a:buNone/>
              <a:defRPr/>
            </a:pPr>
            <a:endParaRPr lang="en-US">
              <a:latin typeface="Arial" charset="0"/>
            </a:endParaRPr>
          </a:p>
        </p:txBody>
      </p:sp>
      <p:grpSp>
        <p:nvGrpSpPr>
          <p:cNvPr id="2" name="Group 231"/>
          <p:cNvGrpSpPr>
            <a:grpSpLocks/>
          </p:cNvGrpSpPr>
          <p:nvPr/>
        </p:nvGrpSpPr>
        <p:grpSpPr bwMode="auto">
          <a:xfrm>
            <a:off x="5032375" y="4014463"/>
            <a:ext cx="590550" cy="611188"/>
            <a:chOff x="3771280" y="5178124"/>
            <a:chExt cx="590550" cy="610883"/>
          </a:xfrm>
        </p:grpSpPr>
        <p:cxnSp>
          <p:nvCxnSpPr>
            <p:cNvPr id="19483" name="Straight Arrow Connector 232"/>
            <p:cNvCxnSpPr>
              <a:cxnSpLocks noChangeShapeType="1"/>
            </p:cNvCxnSpPr>
            <p:nvPr/>
          </p:nvCxnSpPr>
          <p:spPr bwMode="auto">
            <a:xfrm flipH="1" flipV="1">
              <a:off x="3779044" y="5517356"/>
              <a:ext cx="64548" cy="271651"/>
            </a:xfrm>
            <a:prstGeom prst="straightConnector1">
              <a:avLst/>
            </a:prstGeom>
            <a:noFill/>
            <a:ln w="12700" algn="ctr">
              <a:solidFill>
                <a:srgbClr val="FFCC99"/>
              </a:solidFill>
              <a:round/>
              <a:headEnd/>
              <a:tailEnd type="arrow" w="med" len="med"/>
            </a:ln>
            <a:extLst>
              <a:ext uri="{909E8E84-426E-40DD-AFC4-6F175D3DCCD1}">
                <a14:hiddenFill xmlns:a14="http://schemas.microsoft.com/office/drawing/2010/main">
                  <a:noFill/>
                </a14:hiddenFill>
              </a:ext>
            </a:extLst>
          </p:spPr>
        </p:cxnSp>
        <p:sp>
          <p:nvSpPr>
            <p:cNvPr id="19484" name="Freeform 11"/>
            <p:cNvSpPr>
              <a:spLocks/>
            </p:cNvSpPr>
            <p:nvPr/>
          </p:nvSpPr>
          <p:spPr bwMode="auto">
            <a:xfrm rot="-913335">
              <a:off x="3771280" y="5245880"/>
              <a:ext cx="590550" cy="466725"/>
            </a:xfrm>
            <a:custGeom>
              <a:avLst/>
              <a:gdLst>
                <a:gd name="T0" fmla="*/ 2147483647 w 157"/>
                <a:gd name="T1" fmla="*/ 2147483647 h 124"/>
                <a:gd name="T2" fmla="*/ 2147483647 w 157"/>
                <a:gd name="T3" fmla="*/ 2147483647 h 124"/>
                <a:gd name="T4" fmla="*/ 2147483647 w 157"/>
                <a:gd name="T5" fmla="*/ 2147483647 h 124"/>
                <a:gd name="T6" fmla="*/ 2147483647 w 157"/>
                <a:gd name="T7" fmla="*/ 2147483647 h 124"/>
                <a:gd name="T8" fmla="*/ 0 60000 65536"/>
                <a:gd name="T9" fmla="*/ 0 60000 65536"/>
                <a:gd name="T10" fmla="*/ 0 60000 65536"/>
                <a:gd name="T11" fmla="*/ 0 60000 65536"/>
                <a:gd name="T12" fmla="*/ 0 w 157"/>
                <a:gd name="T13" fmla="*/ 0 h 124"/>
                <a:gd name="T14" fmla="*/ 157 w 157"/>
                <a:gd name="T15" fmla="*/ 124 h 124"/>
              </a:gdLst>
              <a:ahLst/>
              <a:cxnLst>
                <a:cxn ang="T8">
                  <a:pos x="T0" y="T1"/>
                </a:cxn>
                <a:cxn ang="T9">
                  <a:pos x="T2" y="T3"/>
                </a:cxn>
                <a:cxn ang="T10">
                  <a:pos x="T4" y="T5"/>
                </a:cxn>
                <a:cxn ang="T11">
                  <a:pos x="T6" y="T7"/>
                </a:cxn>
              </a:cxnLst>
              <a:rect l="T12" t="T13" r="T14" b="T15"/>
              <a:pathLst>
                <a:path w="157" h="124">
                  <a:moveTo>
                    <a:pt x="3" y="123"/>
                  </a:moveTo>
                  <a:cubicBezTo>
                    <a:pt x="0" y="124"/>
                    <a:pt x="1" y="124"/>
                    <a:pt x="1" y="124"/>
                  </a:cubicBezTo>
                  <a:cubicBezTo>
                    <a:pt x="45" y="20"/>
                    <a:pt x="132" y="0"/>
                    <a:pt x="142" y="24"/>
                  </a:cubicBezTo>
                  <a:cubicBezTo>
                    <a:pt x="157" y="56"/>
                    <a:pt x="91" y="113"/>
                    <a:pt x="3" y="123"/>
                  </a:cubicBezTo>
                  <a:close/>
                </a:path>
              </a:pathLst>
            </a:custGeom>
            <a:noFill/>
            <a:ln w="9525" cap="flat">
              <a:solidFill>
                <a:srgbClr val="FFCC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9485" name="Straight Connector 234"/>
            <p:cNvCxnSpPr>
              <a:cxnSpLocks noChangeShapeType="1"/>
            </p:cNvCxnSpPr>
            <p:nvPr/>
          </p:nvCxnSpPr>
          <p:spPr bwMode="auto">
            <a:xfrm flipV="1">
              <a:off x="3839287" y="5178124"/>
              <a:ext cx="463420" cy="604388"/>
            </a:xfrm>
            <a:prstGeom prst="line">
              <a:avLst/>
            </a:prstGeom>
            <a:noFill/>
            <a:ln w="6350" algn="ctr">
              <a:solidFill>
                <a:srgbClr val="FFCC99"/>
              </a:solidFill>
              <a:round/>
              <a:headEnd/>
              <a:tailEnd/>
            </a:ln>
            <a:extLst>
              <a:ext uri="{909E8E84-426E-40DD-AFC4-6F175D3DCCD1}">
                <a14:hiddenFill xmlns:a14="http://schemas.microsoft.com/office/drawing/2010/main">
                  <a:noFill/>
                </a14:hiddenFill>
              </a:ext>
            </a:extLst>
          </p:spPr>
        </p:cxnSp>
      </p:grpSp>
      <p:cxnSp>
        <p:nvCxnSpPr>
          <p:cNvPr id="236" name="Straight Connector 235"/>
          <p:cNvCxnSpPr>
            <a:cxnSpLocks noChangeShapeType="1"/>
          </p:cNvCxnSpPr>
          <p:nvPr/>
        </p:nvCxnSpPr>
        <p:spPr bwMode="auto">
          <a:xfrm flipH="1">
            <a:off x="5100638" y="3831901"/>
            <a:ext cx="650875" cy="790575"/>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sp>
        <p:nvSpPr>
          <p:cNvPr id="237" name="Oval 236"/>
          <p:cNvSpPr/>
          <p:nvPr/>
        </p:nvSpPr>
        <p:spPr bwMode="auto">
          <a:xfrm>
            <a:off x="5081588" y="4600251"/>
            <a:ext cx="46037" cy="46037"/>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a:lstStyle/>
          <a:p>
            <a:pPr eaLnBrk="0" hangingPunct="0">
              <a:lnSpc>
                <a:spcPct val="90000"/>
              </a:lnSpc>
              <a:spcBef>
                <a:spcPct val="50000"/>
              </a:spcBef>
              <a:buClr>
                <a:schemeClr val="accent1"/>
              </a:buClr>
              <a:buSzPct val="80000"/>
              <a:buFont typeface="Monotype Sorts" pitchFamily="2" charset="2"/>
              <a:buNone/>
              <a:defRPr/>
            </a:pPr>
            <a:endParaRPr lang="en-US">
              <a:latin typeface="Arial" charset="0"/>
            </a:endParaRPr>
          </a:p>
        </p:txBody>
      </p:sp>
      <p:sp>
        <p:nvSpPr>
          <p:cNvPr id="238" name="Oval 237"/>
          <p:cNvSpPr/>
          <p:nvPr/>
        </p:nvSpPr>
        <p:spPr bwMode="auto">
          <a:xfrm>
            <a:off x="5729288" y="3808088"/>
            <a:ext cx="46037" cy="46038"/>
          </a:xfrm>
          <a:prstGeom prst="ellipse">
            <a:avLst/>
          </a:prstGeom>
          <a:solidFill>
            <a:schemeClr val="accent1">
              <a:lumMod val="75000"/>
            </a:schemeClr>
          </a:solidFill>
          <a:ln w="12700" cap="flat" cmpd="sng" algn="ctr">
            <a:noFill/>
            <a:prstDash val="solid"/>
            <a:round/>
            <a:headEnd type="none" w="med" len="med"/>
            <a:tailEnd type="none" w="med" len="med"/>
          </a:ln>
          <a:effectLst/>
        </p:spPr>
        <p:txBody>
          <a:bodyPr/>
          <a:lstStyle/>
          <a:p>
            <a:pPr eaLnBrk="0" hangingPunct="0">
              <a:lnSpc>
                <a:spcPct val="90000"/>
              </a:lnSpc>
              <a:spcBef>
                <a:spcPct val="50000"/>
              </a:spcBef>
              <a:buClr>
                <a:schemeClr val="accent1"/>
              </a:buClr>
              <a:buSzPct val="80000"/>
              <a:buFont typeface="Monotype Sorts" pitchFamily="2" charset="2"/>
              <a:buNone/>
              <a:defRPr/>
            </a:pPr>
            <a:endParaRPr lang="en-US">
              <a:latin typeface="Arial" charset="0"/>
            </a:endParaRPr>
          </a:p>
        </p:txBody>
      </p:sp>
      <p:cxnSp>
        <p:nvCxnSpPr>
          <p:cNvPr id="4" name="Straight Connector 3"/>
          <p:cNvCxnSpPr>
            <a:stCxn id="214" idx="0"/>
          </p:cNvCxnSpPr>
          <p:nvPr/>
        </p:nvCxnSpPr>
        <p:spPr bwMode="auto">
          <a:xfrm flipH="1">
            <a:off x="2438400" y="3662038"/>
            <a:ext cx="1000125" cy="103188"/>
          </a:xfrm>
          <a:prstGeom prst="line">
            <a:avLst/>
          </a:prstGeom>
          <a:solidFill>
            <a:schemeClr val="tx2"/>
          </a:solidFill>
          <a:ln w="12700" cap="flat" cmpd="sng" algn="ctr">
            <a:solidFill>
              <a:schemeClr val="tx2"/>
            </a:solidFill>
            <a:prstDash val="solid"/>
            <a:round/>
            <a:headEnd type="none" w="med" len="med"/>
            <a:tailEnd type="none" w="med" len="med"/>
          </a:ln>
          <a:effectLst/>
        </p:spPr>
      </p:cxnSp>
      <p:cxnSp>
        <p:nvCxnSpPr>
          <p:cNvPr id="6" name="Straight Connector 5"/>
          <p:cNvCxnSpPr>
            <a:stCxn id="19462" idx="2"/>
          </p:cNvCxnSpPr>
          <p:nvPr/>
        </p:nvCxnSpPr>
        <p:spPr bwMode="auto">
          <a:xfrm flipH="1" flipV="1">
            <a:off x="2438400" y="3814438"/>
            <a:ext cx="1005682" cy="665163"/>
          </a:xfrm>
          <a:prstGeom prst="line">
            <a:avLst/>
          </a:prstGeom>
          <a:solidFill>
            <a:schemeClr val="tx2"/>
          </a:solidFill>
          <a:ln w="12700" cap="flat" cmpd="sng" algn="ctr">
            <a:solidFill>
              <a:schemeClr val="tx2"/>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1"/>
                                        </p:tgtEl>
                                        <p:attrNameLst>
                                          <p:attrName>style.visibility</p:attrName>
                                        </p:attrNameLst>
                                      </p:cBhvr>
                                      <p:to>
                                        <p:strVal val="visible"/>
                                      </p:to>
                                    </p:set>
                                  </p:childTnLst>
                                </p:cTn>
                              </p:par>
                              <p:par>
                                <p:cTn id="59" presetID="22" presetClass="entr" presetSubtype="8" fill="hold" nodeType="withEffect">
                                  <p:stCondLst>
                                    <p:cond delay="0"/>
                                  </p:stCondLst>
                                  <p:childTnLst>
                                    <p:set>
                                      <p:cBhvr>
                                        <p:cTn id="60" dur="1" fill="hold">
                                          <p:stCondLst>
                                            <p:cond delay="0"/>
                                          </p:stCondLst>
                                        </p:cTn>
                                        <p:tgtEl>
                                          <p:spTgt spid="220"/>
                                        </p:tgtEl>
                                        <p:attrNameLst>
                                          <p:attrName>style.visibility</p:attrName>
                                        </p:attrNameLst>
                                      </p:cBhvr>
                                      <p:to>
                                        <p:strVal val="visible"/>
                                      </p:to>
                                    </p:set>
                                    <p:animEffect transition="in" filter="wipe(left)">
                                      <p:cBhvr>
                                        <p:cTn id="61" dur="500"/>
                                        <p:tgtEl>
                                          <p:spTgt spid="22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21"/>
                                        </p:tgtEl>
                                        <p:attrNameLst>
                                          <p:attrName>style.visibility</p:attrName>
                                        </p:attrNameLst>
                                      </p:cBhvr>
                                      <p:to>
                                        <p:strVal val="visible"/>
                                      </p:to>
                                    </p:set>
                                    <p:animEffect transition="in" filter="wipe(left)">
                                      <p:cBhvr>
                                        <p:cTn id="66" dur="500"/>
                                        <p:tgtEl>
                                          <p:spTgt spid="221"/>
                                        </p:tgtEl>
                                      </p:cBhvr>
                                    </p:animEffect>
                                  </p:childTnLst>
                                </p:cTn>
                              </p:par>
                            </p:childTnLst>
                          </p:cTn>
                        </p:par>
                        <p:par>
                          <p:cTn id="67" fill="hold" nodeType="afterGroup">
                            <p:stCondLst>
                              <p:cond delay="500"/>
                            </p:stCondLst>
                            <p:childTnLst>
                              <p:par>
                                <p:cTn id="68" presetID="1" presetClass="entr" presetSubtype="0" fill="hold" grpId="0" nodeType="afterEffect">
                                  <p:stCondLst>
                                    <p:cond delay="0"/>
                                  </p:stCondLst>
                                  <p:childTnLst>
                                    <p:set>
                                      <p:cBhvr>
                                        <p:cTn id="69" dur="1" fill="hold">
                                          <p:stCondLst>
                                            <p:cond delay="0"/>
                                          </p:stCondLst>
                                        </p:cTn>
                                        <p:tgtEl>
                                          <p:spTgt spid="23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28"/>
                                        </p:tgtEl>
                                        <p:attrNameLst>
                                          <p:attrName>style.visibility</p:attrName>
                                        </p:attrNameLst>
                                      </p:cBhvr>
                                      <p:to>
                                        <p:strVal val="visible"/>
                                      </p:to>
                                    </p:set>
                                  </p:childTnLst>
                                </p:cTn>
                              </p:par>
                              <p:par>
                                <p:cTn id="74" presetID="22" presetClass="entr" presetSubtype="4" fill="hold" nodeType="withEffect">
                                  <p:stCondLst>
                                    <p:cond delay="0"/>
                                  </p:stCondLst>
                                  <p:childTnLst>
                                    <p:set>
                                      <p:cBhvr>
                                        <p:cTn id="75" dur="1" fill="hold">
                                          <p:stCondLst>
                                            <p:cond delay="0"/>
                                          </p:stCondLst>
                                        </p:cTn>
                                        <p:tgtEl>
                                          <p:spTgt spid="226"/>
                                        </p:tgtEl>
                                        <p:attrNameLst>
                                          <p:attrName>style.visibility</p:attrName>
                                        </p:attrNameLst>
                                      </p:cBhvr>
                                      <p:to>
                                        <p:strVal val="visible"/>
                                      </p:to>
                                    </p:set>
                                    <p:animEffect transition="in" filter="wipe(down)">
                                      <p:cBhvr>
                                        <p:cTn id="76" dur="500"/>
                                        <p:tgtEl>
                                          <p:spTgt spid="226"/>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28"/>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26"/>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2" presetClass="entr" presetSubtype="4" fill="hold" nodeType="clickEffect">
                                  <p:stCondLst>
                                    <p:cond delay="0"/>
                                  </p:stCondLst>
                                  <p:childTnLst>
                                    <p:set>
                                      <p:cBhvr>
                                        <p:cTn id="90" dur="1" fill="hold">
                                          <p:stCondLst>
                                            <p:cond delay="0"/>
                                          </p:stCondLst>
                                        </p:cTn>
                                        <p:tgtEl>
                                          <p:spTgt spid="236"/>
                                        </p:tgtEl>
                                        <p:attrNameLst>
                                          <p:attrName>style.visibility</p:attrName>
                                        </p:attrNameLst>
                                      </p:cBhvr>
                                      <p:to>
                                        <p:strVal val="visible"/>
                                      </p:to>
                                    </p:set>
                                    <p:animEffect transition="in" filter="wipe(down)">
                                      <p:cBhvr>
                                        <p:cTn id="91" dur="500"/>
                                        <p:tgtEl>
                                          <p:spTgt spid="236"/>
                                        </p:tgtEl>
                                      </p:cBhvr>
                                    </p:animEffect>
                                  </p:childTnLst>
                                </p:cTn>
                              </p:par>
                            </p:childTnLst>
                          </p:cTn>
                        </p:par>
                        <p:par>
                          <p:cTn id="92" fill="hold" nodeType="afterGroup">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238"/>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3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3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21"/>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31"/>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220"/>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2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11" grpId="0"/>
      <p:bldP spid="213" grpId="0"/>
      <p:bldP spid="214" grpId="0" animBg="1"/>
      <p:bldP spid="215" grpId="0" animBg="1"/>
      <p:bldP spid="216" grpId="0"/>
      <p:bldP spid="217" grpId="0" animBg="1"/>
      <p:bldP spid="218" grpId="0"/>
      <p:bldP spid="219" grpId="0" animBg="1"/>
      <p:bldP spid="223" grpId="0" animBg="1"/>
      <p:bldP spid="224" grpId="0"/>
      <p:bldP spid="228" grpId="0" animBg="1"/>
      <p:bldP spid="228" grpId="1" animBg="1"/>
      <p:bldP spid="229" grpId="0" animBg="1"/>
      <p:bldP spid="230" grpId="0"/>
      <p:bldP spid="231" grpId="0" animBg="1"/>
      <p:bldP spid="231" grpId="1" animBg="1"/>
      <p:bldP spid="237" grpId="0" animBg="1"/>
      <p:bldP spid="237" grpId="1" animBg="1"/>
      <p:bldP spid="238" grpId="0" animBg="1"/>
      <p:bldP spid="23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Cook et al. [1984] results</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t="11290" b="6273"/>
          <a:stretch>
            <a:fillRect/>
          </a:stretch>
        </p:blipFill>
        <p:spPr bwMode="auto">
          <a:xfrm>
            <a:off x="4830763" y="1076325"/>
            <a:ext cx="3776662" cy="2765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3995738"/>
            <a:ext cx="3635375" cy="2582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l="3831" t="9834" r="1735" b="6561"/>
          <a:stretch>
            <a:fillRect/>
          </a:stretch>
        </p:blipFill>
        <p:spPr bwMode="auto">
          <a:xfrm>
            <a:off x="373063" y="1076325"/>
            <a:ext cx="4122737" cy="231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368300" y="3419475"/>
            <a:ext cx="4262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buClr>
                <a:schemeClr val="accent1"/>
              </a:buClr>
              <a:buSzPct val="80000"/>
              <a:buFont typeface="Monotype Sorts"/>
              <a:buNone/>
            </a:pPr>
            <a:r>
              <a:rPr lang="en-US" altLang="en-US" sz="2000" dirty="0"/>
              <a:t>depth of </a:t>
            </a:r>
            <a:r>
              <a:rPr lang="en-US" altLang="en-US" sz="2000" dirty="0" smtClean="0"/>
              <a:t>field</a:t>
            </a:r>
            <a:endParaRPr lang="en-US" altLang="en-US" sz="2000" dirty="0"/>
          </a:p>
        </p:txBody>
      </p:sp>
      <p:sp>
        <p:nvSpPr>
          <p:cNvPr id="11" name="TextBox 10"/>
          <p:cNvSpPr txBox="1">
            <a:spLocks noChangeArrowheads="1"/>
          </p:cNvSpPr>
          <p:nvPr/>
        </p:nvSpPr>
        <p:spPr bwMode="auto">
          <a:xfrm>
            <a:off x="4821238" y="3836988"/>
            <a:ext cx="3803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lnSpc>
                <a:spcPct val="90000"/>
              </a:lnSpc>
              <a:buClr>
                <a:schemeClr val="accent1"/>
              </a:buClr>
              <a:buSzPct val="80000"/>
              <a:buFont typeface="Monotype Sorts"/>
              <a:buNone/>
            </a:pPr>
            <a:r>
              <a:rPr lang="en-US" altLang="en-US" sz="2000" dirty="0"/>
              <a:t>motion </a:t>
            </a:r>
            <a:r>
              <a:rPr lang="en-US" altLang="en-US" sz="2000" dirty="0" smtClean="0"/>
              <a:t>blur</a:t>
            </a:r>
            <a:endParaRPr lang="en-US" altLang="en-US" sz="2000" dirty="0"/>
          </a:p>
        </p:txBody>
      </p:sp>
      <p:sp>
        <p:nvSpPr>
          <p:cNvPr id="12" name="TextBox 11"/>
          <p:cNvSpPr txBox="1">
            <a:spLocks noChangeArrowheads="1"/>
          </p:cNvSpPr>
          <p:nvPr/>
        </p:nvSpPr>
        <p:spPr bwMode="auto">
          <a:xfrm>
            <a:off x="5157788" y="4845050"/>
            <a:ext cx="3803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chemeClr val="accent1"/>
              </a:buClr>
              <a:buSzPct val="80000"/>
              <a:buFont typeface="Monotype Sorts"/>
              <a:buNone/>
            </a:pPr>
            <a:r>
              <a:rPr lang="en-US" altLang="en-US" sz="2000" dirty="0"/>
              <a:t>soft shadows</a:t>
            </a:r>
          </a:p>
          <a:p>
            <a:pPr>
              <a:lnSpc>
                <a:spcPct val="90000"/>
              </a:lnSpc>
              <a:buClr>
                <a:schemeClr val="accent1"/>
              </a:buClr>
              <a:buSzPct val="80000"/>
              <a:buFont typeface="Monotype Sorts"/>
              <a:buNone/>
            </a:pPr>
            <a:endParaRPr lang="en-US" altLang="en-US" sz="2000" dirty="0"/>
          </a:p>
          <a:p>
            <a:pPr>
              <a:lnSpc>
                <a:spcPct val="90000"/>
              </a:lnSpc>
              <a:buClr>
                <a:schemeClr val="accent1"/>
              </a:buClr>
              <a:buSzPct val="80000"/>
              <a:buFont typeface="Monotype Sorts"/>
              <a:buNone/>
            </a:pPr>
            <a:r>
              <a:rPr lang="en-US" altLang="en-US" sz="2000" dirty="0"/>
              <a:t>glossy </a:t>
            </a:r>
            <a:r>
              <a:rPr lang="en-US" altLang="en-US" sz="2000" dirty="0" smtClean="0"/>
              <a:t>reflection</a:t>
            </a:r>
            <a:endParaRPr lang="en-US"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Notable Monte Carlo algorithms</a:t>
            </a:r>
            <a:endParaRPr lang="en-US" dirty="0"/>
          </a:p>
        </p:txBody>
      </p:sp>
      <p:sp>
        <p:nvSpPr>
          <p:cNvPr id="3" name="Content Placeholder 2"/>
          <p:cNvSpPr>
            <a:spLocks noGrp="1"/>
          </p:cNvSpPr>
          <p:nvPr>
            <p:ph idx="1"/>
          </p:nvPr>
        </p:nvSpPr>
        <p:spPr>
          <a:xfrm>
            <a:off x="193642" y="1041400"/>
            <a:ext cx="8772860" cy="5257800"/>
          </a:xfrm>
        </p:spPr>
        <p:txBody>
          <a:bodyPr/>
          <a:lstStyle/>
          <a:p>
            <a:pPr marL="285750" indent="-285750"/>
            <a:r>
              <a:rPr lang="en-US" sz="2600" dirty="0" smtClean="0"/>
              <a:t>Path tracing </a:t>
            </a:r>
            <a:r>
              <a:rPr lang="en-US" sz="2600" dirty="0" smtClean="0">
                <a:solidFill>
                  <a:srgbClr val="92D050"/>
                </a:solidFill>
              </a:rPr>
              <a:t>[</a:t>
            </a:r>
            <a:r>
              <a:rPr lang="en-US" sz="2600" dirty="0" err="1" smtClean="0">
                <a:solidFill>
                  <a:srgbClr val="92D050"/>
                </a:solidFill>
              </a:rPr>
              <a:t>Kajiya</a:t>
            </a:r>
            <a:r>
              <a:rPr lang="en-US" sz="2600" dirty="0" smtClean="0">
                <a:solidFill>
                  <a:srgbClr val="92D050"/>
                </a:solidFill>
              </a:rPr>
              <a:t> 1985]</a:t>
            </a:r>
          </a:p>
          <a:p>
            <a:pPr marL="285750" indent="-285750"/>
            <a:r>
              <a:rPr lang="en-US" sz="2600" dirty="0" smtClean="0"/>
              <a:t>Bidirectional path tracing </a:t>
            </a:r>
            <a:r>
              <a:rPr lang="en-US" sz="2600" dirty="0" smtClean="0">
                <a:solidFill>
                  <a:srgbClr val="92D050"/>
                </a:solidFill>
              </a:rPr>
              <a:t>[</a:t>
            </a:r>
            <a:r>
              <a:rPr lang="en-US" sz="2600" dirty="0" err="1" smtClean="0">
                <a:solidFill>
                  <a:srgbClr val="92D050"/>
                </a:solidFill>
              </a:rPr>
              <a:t>Lafortune</a:t>
            </a:r>
            <a:r>
              <a:rPr lang="en-US" sz="2600" dirty="0" smtClean="0">
                <a:solidFill>
                  <a:srgbClr val="92D050"/>
                </a:solidFill>
              </a:rPr>
              <a:t> &amp; Willems 1994, 					</a:t>
            </a:r>
            <a:r>
              <a:rPr lang="en-US" sz="2600" dirty="0" err="1" smtClean="0">
                <a:solidFill>
                  <a:srgbClr val="92D050"/>
                </a:solidFill>
              </a:rPr>
              <a:t>Veach</a:t>
            </a:r>
            <a:r>
              <a:rPr lang="en-US" sz="2600" dirty="0" smtClean="0">
                <a:solidFill>
                  <a:srgbClr val="92D050"/>
                </a:solidFill>
              </a:rPr>
              <a:t> &amp; </a:t>
            </a:r>
            <a:r>
              <a:rPr lang="en-US" sz="2600" dirty="0" err="1" smtClean="0">
                <a:solidFill>
                  <a:srgbClr val="92D050"/>
                </a:solidFill>
              </a:rPr>
              <a:t>Guibas</a:t>
            </a:r>
            <a:r>
              <a:rPr lang="en-US" sz="2600" dirty="0" smtClean="0">
                <a:solidFill>
                  <a:srgbClr val="92D050"/>
                </a:solidFill>
              </a:rPr>
              <a:t> 1994]</a:t>
            </a:r>
          </a:p>
          <a:p>
            <a:pPr marL="285750" indent="-285750"/>
            <a:r>
              <a:rPr lang="en-US" sz="2600" dirty="0" smtClean="0"/>
              <a:t>Photon mapping </a:t>
            </a:r>
            <a:r>
              <a:rPr lang="en-US" sz="2600" dirty="0" smtClean="0">
                <a:solidFill>
                  <a:srgbClr val="92D050"/>
                </a:solidFill>
              </a:rPr>
              <a:t>[Jensen 1996]</a:t>
            </a:r>
          </a:p>
          <a:p>
            <a:pPr marL="285750" indent="-285750"/>
            <a:r>
              <a:rPr lang="en-US" sz="2600" dirty="0" smtClean="0"/>
              <a:t>Metropolis light transport </a:t>
            </a:r>
            <a:r>
              <a:rPr lang="en-US" sz="2600" dirty="0" smtClean="0">
                <a:solidFill>
                  <a:srgbClr val="92D050"/>
                </a:solidFill>
              </a:rPr>
              <a:t>[</a:t>
            </a:r>
            <a:r>
              <a:rPr lang="en-US" sz="2600" dirty="0" err="1" smtClean="0">
                <a:solidFill>
                  <a:srgbClr val="92D050"/>
                </a:solidFill>
              </a:rPr>
              <a:t>Veach</a:t>
            </a:r>
            <a:r>
              <a:rPr lang="en-US" sz="2600" dirty="0" smtClean="0">
                <a:solidFill>
                  <a:srgbClr val="92D050"/>
                </a:solidFill>
              </a:rPr>
              <a:t> &amp; </a:t>
            </a:r>
            <a:r>
              <a:rPr lang="en-US" sz="2600" dirty="0" err="1" smtClean="0">
                <a:solidFill>
                  <a:srgbClr val="92D050"/>
                </a:solidFill>
              </a:rPr>
              <a:t>Guibas</a:t>
            </a:r>
            <a:r>
              <a:rPr lang="en-US" sz="2600" dirty="0" smtClean="0">
                <a:solidFill>
                  <a:srgbClr val="92D050"/>
                </a:solidFill>
              </a:rPr>
              <a:t> 1997]</a:t>
            </a:r>
            <a:endParaRPr lang="en-US" sz="2600" dirty="0">
              <a:solidFill>
                <a:srgbClr val="92D050"/>
              </a:solidFill>
            </a:endParaRPr>
          </a:p>
        </p:txBody>
      </p:sp>
      <p:pic>
        <p:nvPicPr>
          <p:cNvPr id="2050" name="Picture 2" descr="https://inst.eecs.berkeley.edu/~cs283/sp13/kajiya.jpg"/>
          <p:cNvPicPr>
            <a:picLocks noChangeAspect="1" noChangeArrowheads="1"/>
          </p:cNvPicPr>
          <p:nvPr/>
        </p:nvPicPr>
        <p:blipFill rotWithShape="1">
          <a:blip r:embed="rId3">
            <a:extLst>
              <a:ext uri="{28A0092B-C50C-407E-A947-70E740481C1C}">
                <a14:useLocalDpi xmlns:a14="http://schemas.microsoft.com/office/drawing/2010/main" val="0"/>
              </a:ext>
            </a:extLst>
          </a:blip>
          <a:srcRect l="902" t="1278" r="1101" b="1047"/>
          <a:stretch/>
        </p:blipFill>
        <p:spPr bwMode="auto">
          <a:xfrm>
            <a:off x="1947133" y="1882587"/>
            <a:ext cx="4787153" cy="39803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1899" y="2504929"/>
            <a:ext cx="3891757" cy="38562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descr="http://graphics.stanford.edu/~henrik/images/imgs/diana_closeu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1185" y="3111482"/>
            <a:ext cx="3163813" cy="3163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4330" t="12627" r="3212" b="12833"/>
          <a:stretch>
            <a:fillRect/>
          </a:stretch>
        </p:blipFill>
        <p:spPr bwMode="auto">
          <a:xfrm>
            <a:off x="1330909" y="3547782"/>
            <a:ext cx="5527090" cy="3047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bg1"/>
                </a:solidFill>
                <a:miter lim="800000"/>
                <a:headEnd/>
                <a:tailEnd/>
              </a14:hiddenLine>
            </a:ext>
          </a:extLst>
        </p:spPr>
      </p:pic>
    </p:spTree>
    <p:extLst>
      <p:ext uri="{BB962C8B-B14F-4D97-AF65-F5344CB8AC3E}">
        <p14:creationId xmlns:p14="http://schemas.microsoft.com/office/powerpoint/2010/main" val="28623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05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913" y="1041400"/>
            <a:ext cx="8836025" cy="5257800"/>
          </a:xfrm>
        </p:spPr>
        <p:txBody>
          <a:bodyPr/>
          <a:lstStyle/>
          <a:p>
            <a:r>
              <a:rPr lang="en-US" altLang="en-US" dirty="0" smtClean="0"/>
              <a:t>Given the definite integral:</a:t>
            </a:r>
          </a:p>
          <a:p>
            <a:endParaRPr lang="en-US" altLang="en-US" dirty="0" smtClean="0"/>
          </a:p>
          <a:p>
            <a:endParaRPr lang="en-US" altLang="en-US" dirty="0" smtClean="0"/>
          </a:p>
          <a:p>
            <a:r>
              <a:rPr lang="en-US" altLang="en-US" dirty="0" smtClean="0"/>
              <a:t>We can use this estimator to compute it:</a:t>
            </a:r>
          </a:p>
          <a:p>
            <a:pPr>
              <a:buFont typeface="Wingdings" pitchFamily="2" charset="2"/>
              <a:buNone/>
            </a:pPr>
            <a:endParaRPr lang="en-US" altLang="en-US" sz="1800" dirty="0" smtClean="0"/>
          </a:p>
          <a:p>
            <a:pPr>
              <a:buFont typeface="Wingdings" pitchFamily="2" charset="2"/>
              <a:buNone/>
            </a:pPr>
            <a:endParaRPr lang="en-US" altLang="en-US" sz="1100" dirty="0" smtClean="0"/>
          </a:p>
          <a:p>
            <a:pPr>
              <a:buFont typeface="Wingdings" pitchFamily="2" charset="2"/>
              <a:buNone/>
            </a:pPr>
            <a:endParaRPr lang="en-US" altLang="en-US" sz="1100" dirty="0" smtClean="0"/>
          </a:p>
          <a:p>
            <a:r>
              <a:rPr lang="en-US" altLang="en-US" dirty="0" smtClean="0"/>
              <a:t>Unbiased estimator: the </a:t>
            </a:r>
            <a:r>
              <a:rPr lang="en-US" altLang="en-US" i="1" dirty="0" smtClean="0"/>
              <a:t>expected value </a:t>
            </a:r>
            <a:r>
              <a:rPr lang="en-US" altLang="en-US" dirty="0" smtClean="0"/>
              <a:t>of this estimator will be equal to the integral</a:t>
            </a:r>
          </a:p>
        </p:txBody>
      </p:sp>
      <p:sp>
        <p:nvSpPr>
          <p:cNvPr id="17411" name="Title 1"/>
          <p:cNvSpPr>
            <a:spLocks noGrp="1"/>
          </p:cNvSpPr>
          <p:nvPr>
            <p:ph type="title"/>
          </p:nvPr>
        </p:nvSpPr>
        <p:spPr/>
        <p:txBody>
          <a:bodyPr/>
          <a:lstStyle/>
          <a:p>
            <a:r>
              <a:rPr lang="en-US" altLang="en-US" dirty="0" smtClean="0"/>
              <a:t>Monte Carlo integration</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l="2071" t="4182" r="2185" b="3406"/>
          <a:stretch>
            <a:fillRect/>
          </a:stretch>
        </p:blipFill>
        <p:spPr bwMode="auto">
          <a:xfrm>
            <a:off x="3105150" y="1525588"/>
            <a:ext cx="2068513"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8203" y="5309289"/>
            <a:ext cx="1406945" cy="439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3" t="4187" r="1084" b="1915"/>
          <a:stretch/>
        </p:blipFill>
        <p:spPr bwMode="auto">
          <a:xfrm>
            <a:off x="3024188" y="3271838"/>
            <a:ext cx="2388394"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8" t="4420" r="986" b="2380"/>
          <a:stretch/>
        </p:blipFill>
        <p:spPr bwMode="auto">
          <a:xfrm>
            <a:off x="3028949" y="3274219"/>
            <a:ext cx="2386013" cy="95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1" t="3025" r="1181" b="3310"/>
          <a:stretch/>
        </p:blipFill>
        <p:spPr bwMode="auto">
          <a:xfrm>
            <a:off x="3026569" y="3259932"/>
            <a:ext cx="2383631" cy="95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87" t="4909" r="1160" b="2765"/>
          <a:stretch/>
        </p:blipFill>
        <p:spPr bwMode="auto">
          <a:xfrm>
            <a:off x="3033285" y="3279228"/>
            <a:ext cx="2377441" cy="945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p:txBody>
          <a:bodyPr/>
          <a:lstStyle/>
          <a:p>
            <a:r>
              <a:rPr lang="en-US" altLang="en-US" dirty="0" smtClean="0"/>
              <a:t>Given a number of samples, variance of the estimator will be:</a:t>
            </a:r>
          </a:p>
          <a:p>
            <a:endParaRPr lang="en-US" altLang="en-US" sz="1600" dirty="0" smtClean="0"/>
          </a:p>
          <a:p>
            <a:endParaRPr lang="en-US" altLang="en-US" dirty="0" smtClean="0"/>
          </a:p>
          <a:p>
            <a:endParaRPr lang="en-US" altLang="en-US" sz="1000" dirty="0" smtClean="0"/>
          </a:p>
          <a:p>
            <a:r>
              <a:rPr lang="en-US" altLang="en-US" dirty="0" smtClean="0"/>
              <a:t>Variance falls off as </a:t>
            </a:r>
            <a:r>
              <a:rPr lang="en-US" altLang="en-US" b="0" i="1" dirty="0" smtClean="0">
                <a:latin typeface="Times New Roman" panose="02020603050405020304" pitchFamily="18" charset="0"/>
                <a:cs typeface="Times New Roman" panose="02020603050405020304" pitchFamily="18" charset="0"/>
              </a:rPr>
              <a:t>O(1/N)</a:t>
            </a:r>
          </a:p>
          <a:p>
            <a:r>
              <a:rPr lang="en-US" altLang="en-US" dirty="0" smtClean="0"/>
              <a:t>Initial samples greatly improve estimate, later they improve it less</a:t>
            </a:r>
          </a:p>
          <a:p>
            <a:r>
              <a:rPr lang="en-US" altLang="en-US" dirty="0" smtClean="0"/>
              <a:t>Huge problem for rendering…</a:t>
            </a:r>
          </a:p>
        </p:txBody>
      </p:sp>
      <p:pic>
        <p:nvPicPr>
          <p:cNvPr id="112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832" t="3683" r="832" b="4018"/>
          <a:stretch>
            <a:fillRect/>
          </a:stretch>
        </p:blipFill>
        <p:spPr bwMode="auto">
          <a:xfrm>
            <a:off x="2119312" y="1930901"/>
            <a:ext cx="48101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6" name="Title 1"/>
          <p:cNvSpPr>
            <a:spLocks noGrp="1"/>
          </p:cNvSpPr>
          <p:nvPr>
            <p:ph type="title"/>
          </p:nvPr>
        </p:nvSpPr>
        <p:spPr/>
        <p:txBody>
          <a:bodyPr/>
          <a:lstStyle/>
          <a:p>
            <a:r>
              <a:rPr lang="en-US" altLang="en-US" smtClean="0"/>
              <a:t>Error in our estimate</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350" y="2121695"/>
            <a:ext cx="362189" cy="76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6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5" end="5"/>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05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\\Shutter\hanrahan\bak\shutter.data\Hanrahan\Talks\vis98\vis98.ppt</Template>
  <TotalTime>86596</TotalTime>
  <Pages>23</Pages>
  <Words>1820</Words>
  <Application>Microsoft Office PowerPoint</Application>
  <PresentationFormat>Letter Paper (8.5x11 in)</PresentationFormat>
  <Paragraphs>209</Paragraphs>
  <Slides>24</Slides>
  <Notes>8</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vis98</vt:lpstr>
      <vt:lpstr>PowerPoint Presentation</vt:lpstr>
      <vt:lpstr>PowerPoint Presentation</vt:lpstr>
      <vt:lpstr>Monte Carlo rendering systems</vt:lpstr>
      <vt:lpstr>Monte Carlo rendering systems</vt:lpstr>
      <vt:lpstr>Monte Carlo rendering systems</vt:lpstr>
      <vt:lpstr>Cook et al. [1984] results</vt:lpstr>
      <vt:lpstr>Notable Monte Carlo algorithms</vt:lpstr>
      <vt:lpstr>Monte Carlo integration</vt:lpstr>
      <vt:lpstr>Error in our estimate</vt:lpstr>
      <vt:lpstr>The problem</vt:lpstr>
      <vt:lpstr>The problem</vt:lpstr>
      <vt:lpstr>Previous work to reduce MC noise</vt:lpstr>
      <vt:lpstr>Tracing rays faster</vt:lpstr>
      <vt:lpstr>Better sampling techniques</vt:lpstr>
      <vt:lpstr>Efficient MC integration algorithms</vt:lpstr>
      <vt:lpstr>Exploiting properties of integrand</vt:lpstr>
      <vt:lpstr>Better models for specific scenes</vt:lpstr>
      <vt:lpstr>So why do we still need this course?</vt:lpstr>
      <vt:lpstr>Sample result</vt:lpstr>
      <vt:lpstr>Adaptive sampling + reconstruction</vt:lpstr>
      <vt:lpstr>Previous work on adaptive sampling</vt:lpstr>
      <vt:lpstr>Previous work on filtering</vt:lpstr>
      <vt:lpstr>New general filtering algorithms</vt:lpstr>
      <vt:lpstr>Course outline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PhD Defense Talk</dc:title>
  <dc:creator>psen</dc:creator>
  <cp:lastModifiedBy>psen</cp:lastModifiedBy>
  <cp:revision>3438</cp:revision>
  <cp:lastPrinted>1998-05-13T18:08:06Z</cp:lastPrinted>
  <dcterms:created xsi:type="dcterms:W3CDTF">1995-02-13T08:16:31Z</dcterms:created>
  <dcterms:modified xsi:type="dcterms:W3CDTF">2015-08-11T17:01:14Z</dcterms:modified>
</cp:coreProperties>
</file>